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dvent Pro SemiBold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 Condensed Medium" panose="020B0603050000020004" pitchFamily="34" charset="0"/>
      <p:regular r:id="rId29"/>
      <p:bold r:id="rId30"/>
      <p:italic r:id="rId31"/>
      <p:boldItalic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Livvic Light" pitchFamily="2" charset="0"/>
      <p:regular r:id="rId37"/>
    </p:embeddedFont>
    <p:embeddedFont>
      <p:font typeface="Maven Pro" panose="020B0604020202020204" charset="0"/>
      <p:regular r:id="rId38"/>
      <p:bold r:id="rId39"/>
    </p:embeddedFont>
    <p:embeddedFont>
      <p:font typeface="Montserrat" pitchFamily="2" charset="-52"/>
      <p:regular r:id="rId40"/>
      <p:bold r:id="rId41"/>
      <p:italic r:id="rId42"/>
      <p:boldItalic r:id="rId43"/>
    </p:embeddedFont>
    <p:embeddedFont>
      <p:font typeface="Nunito Light" pitchFamily="2" charset="-52"/>
      <p:regular r:id="rId44"/>
    </p:embeddedFont>
    <p:embeddedFont>
      <p:font typeface="Share Tech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79e398d8a_2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179e398d8a_2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Увод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179e3976f7_5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179e3976f7_5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18cb75087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18cb75087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179e398d8a_2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179e398d8a_2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179e3976f7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179e3976f7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179e3976f7_5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179e3976f7_5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179e3976f7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179e3976f7_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179e3976f7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179e3976f7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179e3976f7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179e3976f7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d1436fe71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d1436fe71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d1436fe713_1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d1436fe713_1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1436fe713_1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d1436fe713_1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d1436fe713_1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d1436fe713_1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179e3976f7_5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179e3976f7_5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работен процес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d1436fe71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d1436fe71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d1436fe71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d1436fe71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d1436fe71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d1436fe71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bg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bg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bg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bg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bg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bg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лавие и основен текст 1">
  <p:cSld name="TITLE_AND_BODY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 txBox="1">
            <a:spLocks noGrp="1"/>
          </p:cNvSpPr>
          <p:nvPr>
            <p:ph type="ctrTitle"/>
          </p:nvPr>
        </p:nvSpPr>
        <p:spPr>
          <a:xfrm>
            <a:off x="6879850" y="2704138"/>
            <a:ext cx="12747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 b="1">
                <a:solidFill>
                  <a:srgbClr val="42D9C8"/>
                </a:solidFill>
              </a:rPr>
              <a:t>Hack TUES 9</a:t>
            </a:r>
            <a:endParaRPr sz="1800" b="1">
              <a:solidFill>
                <a:srgbClr val="42D9C8"/>
              </a:solidFill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4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4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4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4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24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2" name="Google Shape;442;p24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4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5" name="Google Shape;445;p2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4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8" name="Google Shape;448;p2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4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4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4" name="Google Shape;454;p2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4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7" name="Google Shape;457;p24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0" name="Google Shape;4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75"/>
            <a:ext cx="58215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4"/>
          <p:cNvSpPr txBox="1"/>
          <p:nvPr/>
        </p:nvSpPr>
        <p:spPr>
          <a:xfrm>
            <a:off x="5413238" y="1075925"/>
            <a:ext cx="4075200" cy="108962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52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Ve-Fi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6089500" y="2076198"/>
            <a:ext cx="2855400" cy="68100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2800" b="1" dirty="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отбор</a:t>
            </a:r>
            <a:r>
              <a:rPr lang="bg" sz="2800" b="1" dirty="0">
                <a:solidFill>
                  <a:srgbClr val="42D9C8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bg" sz="2800" b="1" dirty="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VLAN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3"/>
          <p:cNvSpPr txBox="1"/>
          <p:nvPr/>
        </p:nvSpPr>
        <p:spPr>
          <a:xfrm>
            <a:off x="5314775" y="4163475"/>
            <a:ext cx="3783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</a:endParaRPr>
          </a:p>
        </p:txBody>
      </p:sp>
      <p:pic>
        <p:nvPicPr>
          <p:cNvPr id="797" name="Google Shape;7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28564" cy="2200148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b="1">
                <a:solidFill>
                  <a:srgbClr val="CDD7D2"/>
                </a:solidFill>
              </a:rPr>
              <a:t>Проблемът, който открихме</a:t>
            </a:r>
            <a:endParaRPr b="1">
              <a:solidFill>
                <a:srgbClr val="CDD7D2"/>
              </a:solidFill>
            </a:endParaRPr>
          </a:p>
        </p:txBody>
      </p:sp>
      <p:sp>
        <p:nvSpPr>
          <p:cNvPr id="803" name="Google Shape;80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bg"/>
              <a:t>много хора се свързват към мрежа без да проверят дали тя е безопасна от следене или от крадене на данни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35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809" name="Google Shape;809;p35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5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829" name="Google Shape;829;p35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35"/>
          <p:cNvSpPr txBox="1"/>
          <p:nvPr/>
        </p:nvSpPr>
        <p:spPr>
          <a:xfrm>
            <a:off x="5766100" y="2256925"/>
            <a:ext cx="264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нашето лого тук</a:t>
            </a:r>
            <a:endParaRPr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35" name="Google Shape;835;p35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b="1">
                <a:solidFill>
                  <a:srgbClr val="CDD7D2"/>
                </a:solidFill>
              </a:rPr>
              <a:t>Решението</a:t>
            </a:r>
            <a:endParaRPr b="1">
              <a:solidFill>
                <a:srgbClr val="CDD7D2"/>
              </a:solidFill>
            </a:endParaRPr>
          </a:p>
        </p:txBody>
      </p:sp>
      <p:sp>
        <p:nvSpPr>
          <p:cNvPr id="836" name="Google Shape;836;p35"/>
          <p:cNvSpPr txBox="1">
            <a:spLocks noGrp="1"/>
          </p:cNvSpPr>
          <p:nvPr>
            <p:ph type="body" idx="1"/>
          </p:nvPr>
        </p:nvSpPr>
        <p:spPr>
          <a:xfrm>
            <a:off x="311700" y="1102950"/>
            <a:ext cx="445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bg"/>
              <a:t>Нашето решение е Ve-Fi :)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bg"/>
              <a:t>Приложение, което се свързва към дадена мрежа и дава информация за нея, за да уведомим потребителя дали е безопасна и дали е добре да остане свързан към нея</a:t>
            </a:r>
            <a:endParaRPr/>
          </a:p>
        </p:txBody>
      </p:sp>
      <p:grpSp>
        <p:nvGrpSpPr>
          <p:cNvPr id="837" name="Google Shape;837;p35"/>
          <p:cNvGrpSpPr/>
          <p:nvPr/>
        </p:nvGrpSpPr>
        <p:grpSpPr>
          <a:xfrm>
            <a:off x="2350838" y="416109"/>
            <a:ext cx="846784" cy="630527"/>
            <a:chOff x="5216456" y="3725484"/>
            <a:chExt cx="356196" cy="265631"/>
          </a:xfrm>
        </p:grpSpPr>
        <p:sp>
          <p:nvSpPr>
            <p:cNvPr id="838" name="Google Shape;838;p35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6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CDD7D2"/>
                </a:solidFill>
              </a:rPr>
              <a:t>Здравейте! Ние сме VLAN :)</a:t>
            </a:r>
            <a:endParaRPr>
              <a:solidFill>
                <a:srgbClr val="CDD7D2"/>
              </a:solidFill>
            </a:endParaRPr>
          </a:p>
        </p:txBody>
      </p:sp>
      <p:sp>
        <p:nvSpPr>
          <p:cNvPr id="845" name="Google Shape;845;p36"/>
          <p:cNvSpPr txBox="1">
            <a:spLocks noGrp="1"/>
          </p:cNvSpPr>
          <p:nvPr>
            <p:ph type="body" idx="2"/>
          </p:nvPr>
        </p:nvSpPr>
        <p:spPr>
          <a:xfrm>
            <a:off x="311700" y="339600"/>
            <a:ext cx="8520600" cy="4229400"/>
          </a:xfrm>
          <a:prstGeom prst="rect">
            <a:avLst/>
          </a:prstGeom>
          <a:ln w="9525" cap="flat" cmpd="sng">
            <a:solidFill>
              <a:srgbClr val="CDD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DD7D2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CDD7D2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CDD7D2"/>
              </a:solidFill>
            </a:endParaRP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Clr>
                <a:srgbClr val="CDD7D2"/>
              </a:buClr>
              <a:buSzPts val="1000"/>
              <a:buChar char="+"/>
            </a:pPr>
            <a:r>
              <a:rPr lang="bg">
                <a:solidFill>
                  <a:srgbClr val="CDD7D2"/>
                </a:solidFill>
              </a:rPr>
              <a:t>Virtual Local Area Network Very Lovely And Nice &lt;3</a:t>
            </a:r>
            <a:endParaRPr>
              <a:solidFill>
                <a:srgbClr val="CDD7D2"/>
              </a:solidFill>
            </a:endParaRP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Clr>
                <a:srgbClr val="CDD7D2"/>
              </a:buClr>
              <a:buSzPts val="1000"/>
              <a:buChar char="+"/>
            </a:pPr>
            <a:r>
              <a:rPr lang="bg">
                <a:solidFill>
                  <a:srgbClr val="CDD7D2"/>
                </a:solidFill>
              </a:rPr>
              <a:t>от 10г и 10а класOWE //NEEEE IVETO E TAZHNA ;(;(;(</a:t>
            </a:r>
            <a:endParaRPr>
              <a:solidFill>
                <a:srgbClr val="CDD7D2"/>
              </a:solidFill>
            </a:endParaRPr>
          </a:p>
          <a:p>
            <a:pPr marL="457200" lvl="0" indent="-292100" algn="l" rtl="0">
              <a:spcBef>
                <a:spcPts val="1600"/>
              </a:spcBef>
              <a:spcAft>
                <a:spcPts val="1600"/>
              </a:spcAft>
              <a:buClr>
                <a:srgbClr val="CDD7D2"/>
              </a:buClr>
              <a:buSzPts val="1000"/>
              <a:buChar char="+"/>
            </a:pPr>
            <a:r>
              <a:rPr lang="bg">
                <a:solidFill>
                  <a:srgbClr val="CDD7D2"/>
                </a:solidFill>
              </a:rPr>
              <a:t>Tues lovers AJDEEE</a:t>
            </a:r>
            <a:endParaRPr>
              <a:solidFill>
                <a:srgbClr val="CDD7D2"/>
              </a:solidFill>
            </a:endParaRPr>
          </a:p>
        </p:txBody>
      </p:sp>
      <p:sp>
        <p:nvSpPr>
          <p:cNvPr id="846" name="Google Shape;846;p36"/>
          <p:cNvSpPr/>
          <p:nvPr/>
        </p:nvSpPr>
        <p:spPr>
          <a:xfrm>
            <a:off x="571500" y="2870312"/>
            <a:ext cx="1165200" cy="1134900"/>
          </a:xfrm>
          <a:prstGeom prst="ellipse">
            <a:avLst/>
          </a:prstGeom>
          <a:solidFill>
            <a:srgbClr val="94C1C7"/>
          </a:solidFill>
          <a:ln w="28575" cap="flat" cmpd="sng">
            <a:solidFill>
              <a:srgbClr val="2983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2103500" y="3052987"/>
            <a:ext cx="1165200" cy="113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rgbClr val="A11D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635500" y="2870312"/>
            <a:ext cx="1165200" cy="113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rgbClr val="2983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5167500" y="3129187"/>
            <a:ext cx="1165200" cy="113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rgbClr val="A11D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6699500" y="2870312"/>
            <a:ext cx="1165200" cy="113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rgbClr val="2983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1" name="Google Shape;851;p36"/>
          <p:cNvCxnSpPr/>
          <p:nvPr/>
        </p:nvCxnSpPr>
        <p:spPr>
          <a:xfrm rot="10800000" flipH="1">
            <a:off x="458900" y="1068450"/>
            <a:ext cx="3906300" cy="20400"/>
          </a:xfrm>
          <a:prstGeom prst="straightConnector1">
            <a:avLst/>
          </a:prstGeom>
          <a:noFill/>
          <a:ln w="9525" cap="flat" cmpd="sng">
            <a:solidFill>
              <a:srgbClr val="CDD7D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2" name="Google Shape;852;p36"/>
          <p:cNvSpPr/>
          <p:nvPr/>
        </p:nvSpPr>
        <p:spPr>
          <a:xfrm>
            <a:off x="7204100" y="940975"/>
            <a:ext cx="1032900" cy="1018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rgbClr val="EC5D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 txBox="1"/>
          <p:nvPr/>
        </p:nvSpPr>
        <p:spPr>
          <a:xfrm>
            <a:off x="4888050" y="4264075"/>
            <a:ext cx="172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rgbClr val="D08E92"/>
                </a:solidFill>
                <a:latin typeface="Maven Pro"/>
                <a:ea typeface="Maven Pro"/>
                <a:cs typeface="Maven Pro"/>
                <a:sym typeface="Maven Pro"/>
              </a:rPr>
              <a:t>Стефани Пенчева 👑</a:t>
            </a:r>
            <a:endParaRPr sz="1200">
              <a:solidFill>
                <a:srgbClr val="D08E9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54" name="Google Shape;854;p36"/>
          <p:cNvSpPr txBox="1"/>
          <p:nvPr/>
        </p:nvSpPr>
        <p:spPr>
          <a:xfrm>
            <a:off x="1856750" y="4187875"/>
            <a:ext cx="165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rgbClr val="D08E92"/>
                </a:solidFill>
                <a:latin typeface="Maven Pro"/>
                <a:ea typeface="Maven Pro"/>
                <a:cs typeface="Maven Pro"/>
                <a:sym typeface="Maven Pro"/>
              </a:rPr>
              <a:t>Елена Чернева 👑</a:t>
            </a:r>
            <a:endParaRPr sz="1200">
              <a:solidFill>
                <a:srgbClr val="D08E9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55" name="Google Shape;8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375" y="654100"/>
            <a:ext cx="1589476" cy="15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36"/>
          <p:cNvSpPr txBox="1"/>
          <p:nvPr/>
        </p:nvSpPr>
        <p:spPr>
          <a:xfrm>
            <a:off x="3396325" y="4020350"/>
            <a:ext cx="165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rgbClr val="94C1C7"/>
                </a:solidFill>
                <a:latin typeface="Maven Pro"/>
                <a:ea typeface="Maven Pro"/>
                <a:cs typeface="Maven Pro"/>
                <a:sym typeface="Maven Pro"/>
              </a:rPr>
              <a:t>Николай Захариев 👑</a:t>
            </a:r>
            <a:endParaRPr sz="1200">
              <a:solidFill>
                <a:srgbClr val="94C1C7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57" name="Google Shape;857;p36"/>
          <p:cNvSpPr txBox="1"/>
          <p:nvPr/>
        </p:nvSpPr>
        <p:spPr>
          <a:xfrm>
            <a:off x="6507350" y="4020350"/>
            <a:ext cx="15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rgbClr val="94C1C7"/>
                </a:solidFill>
                <a:latin typeface="Maven Pro"/>
                <a:ea typeface="Maven Pro"/>
                <a:cs typeface="Maven Pro"/>
                <a:sym typeface="Maven Pro"/>
              </a:rPr>
              <a:t>Иоан Евгениев👑</a:t>
            </a:r>
            <a:endParaRPr sz="1200">
              <a:solidFill>
                <a:srgbClr val="94C1C7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58" name="Google Shape;858;p36"/>
          <p:cNvSpPr txBox="1"/>
          <p:nvPr/>
        </p:nvSpPr>
        <p:spPr>
          <a:xfrm>
            <a:off x="501000" y="4020350"/>
            <a:ext cx="130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rgbClr val="94C1C7"/>
                </a:solidFill>
                <a:latin typeface="Maven Pro"/>
                <a:ea typeface="Maven Pro"/>
                <a:cs typeface="Maven Pro"/>
                <a:sym typeface="Maven Pro"/>
              </a:rPr>
              <a:t>Боян Жечев 👑</a:t>
            </a:r>
            <a:endParaRPr sz="1200">
              <a:solidFill>
                <a:srgbClr val="94C1C7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59" name="Google Shape;8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650" y="2870300"/>
            <a:ext cx="1134900" cy="11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650" y="3129175"/>
            <a:ext cx="1134900" cy="11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500" y="2855150"/>
            <a:ext cx="1165200" cy="11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36"/>
          <p:cNvSpPr txBox="1"/>
          <p:nvPr/>
        </p:nvSpPr>
        <p:spPr>
          <a:xfrm>
            <a:off x="7137350" y="2288513"/>
            <a:ext cx="15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rgbClr val="94C1C7"/>
                </a:solidFill>
                <a:latin typeface="Maven Pro"/>
                <a:ea typeface="Maven Pro"/>
                <a:cs typeface="Maven Pro"/>
                <a:sym typeface="Maven Pro"/>
              </a:rPr>
              <a:t>Боян Атанасов 👑</a:t>
            </a:r>
            <a:endParaRPr sz="1200">
              <a:solidFill>
                <a:srgbClr val="94C1C7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63" name="Google Shape;86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500" y="2855150"/>
            <a:ext cx="1165201" cy="1165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Google Shape;864;p36"/>
          <p:cNvCxnSpPr/>
          <p:nvPr/>
        </p:nvCxnSpPr>
        <p:spPr>
          <a:xfrm>
            <a:off x="2348900" y="3764925"/>
            <a:ext cx="2970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36"/>
          <p:cNvCxnSpPr/>
          <p:nvPr/>
        </p:nvCxnSpPr>
        <p:spPr>
          <a:xfrm flipH="1">
            <a:off x="2645900" y="3764925"/>
            <a:ext cx="2970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6"/>
          <p:cNvCxnSpPr/>
          <p:nvPr/>
        </p:nvCxnSpPr>
        <p:spPr>
          <a:xfrm rot="10800000" flipH="1">
            <a:off x="2306450" y="3439475"/>
            <a:ext cx="183900" cy="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" name="Google Shape;867;p36"/>
          <p:cNvCxnSpPr/>
          <p:nvPr/>
        </p:nvCxnSpPr>
        <p:spPr>
          <a:xfrm>
            <a:off x="2780450" y="3460700"/>
            <a:ext cx="183900" cy="1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36"/>
          <p:cNvCxnSpPr/>
          <p:nvPr/>
        </p:nvCxnSpPr>
        <p:spPr>
          <a:xfrm>
            <a:off x="2440875" y="3467775"/>
            <a:ext cx="14100" cy="1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36"/>
          <p:cNvCxnSpPr/>
          <p:nvPr/>
        </p:nvCxnSpPr>
        <p:spPr>
          <a:xfrm flipH="1">
            <a:off x="2815875" y="3496075"/>
            <a:ext cx="14100" cy="13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b="1">
                <a:solidFill>
                  <a:srgbClr val="CDD7D2"/>
                </a:solidFill>
              </a:rPr>
              <a:t>Решението</a:t>
            </a:r>
            <a:endParaRPr b="1">
              <a:solidFill>
                <a:srgbClr val="CDD7D2"/>
              </a:solidFill>
            </a:endParaRPr>
          </a:p>
        </p:txBody>
      </p:sp>
      <p:sp>
        <p:nvSpPr>
          <p:cNvPr id="875" name="Google Shape;87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ще си измислим лого тук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+"/>
            </a:pPr>
            <a:r>
              <a:rPr lang="bg"/>
              <a:t>Нашето решение е Ve-Fi :)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bg"/>
              <a:t>Приложение, което свързва за дадена мрежа и дава информация за нея, за да уведомим потребителя дали е безопасна и дали е добре да остане свързан към нея</a:t>
            </a:r>
            <a:endParaRPr/>
          </a:p>
        </p:txBody>
      </p:sp>
      <p:grpSp>
        <p:nvGrpSpPr>
          <p:cNvPr id="876" name="Google Shape;876;p37"/>
          <p:cNvGrpSpPr/>
          <p:nvPr/>
        </p:nvGrpSpPr>
        <p:grpSpPr>
          <a:xfrm>
            <a:off x="2350838" y="416109"/>
            <a:ext cx="846784" cy="630527"/>
            <a:chOff x="5216456" y="3725484"/>
            <a:chExt cx="356196" cy="265631"/>
          </a:xfrm>
        </p:grpSpPr>
        <p:sp>
          <p:nvSpPr>
            <p:cNvPr id="877" name="Google Shape;877;p37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Цел на цялото действие </a:t>
            </a:r>
            <a:endParaRPr/>
          </a:p>
        </p:txBody>
      </p:sp>
      <p:sp>
        <p:nvSpPr>
          <p:cNvPr id="884" name="Google Shape;88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( да улесним нещо…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bg"/>
              <a:t>( да предотвратим нещо…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bg"/>
              <a:t>дрдр нешо подобно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+"/>
            </a:pPr>
            <a:r>
              <a:rPr lang="bg"/>
              <a:t>Целта ни със създаването на приложението е да подобрим сигурността на потребителите и да предотвратим нежелани резултати след свързване към мрежа изглеждаща невредима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b="1">
                <a:solidFill>
                  <a:srgbClr val="CDD7D2"/>
                </a:solidFill>
              </a:rPr>
              <a:t>Използвани технологии</a:t>
            </a:r>
            <a:endParaRPr b="1">
              <a:solidFill>
                <a:srgbClr val="CDD7D2"/>
              </a:solidFill>
            </a:endParaRPr>
          </a:p>
        </p:txBody>
      </p:sp>
      <p:sp>
        <p:nvSpPr>
          <p:cNvPr id="890" name="Google Shape;890;p39"/>
          <p:cNvSpPr/>
          <p:nvPr/>
        </p:nvSpPr>
        <p:spPr>
          <a:xfrm>
            <a:off x="416275" y="1672175"/>
            <a:ext cx="2264700" cy="43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9"/>
          <p:cNvSpPr/>
          <p:nvPr/>
        </p:nvSpPr>
        <p:spPr>
          <a:xfrm>
            <a:off x="3355625" y="1672175"/>
            <a:ext cx="2264700" cy="43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9"/>
          <p:cNvSpPr/>
          <p:nvPr/>
        </p:nvSpPr>
        <p:spPr>
          <a:xfrm>
            <a:off x="6294975" y="1672175"/>
            <a:ext cx="2264700" cy="43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9"/>
          <p:cNvSpPr txBox="1"/>
          <p:nvPr/>
        </p:nvSpPr>
        <p:spPr>
          <a:xfrm>
            <a:off x="472700" y="1709375"/>
            <a:ext cx="201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Технология едно</a:t>
            </a:r>
            <a:endParaRPr/>
          </a:p>
        </p:txBody>
      </p:sp>
      <p:sp>
        <p:nvSpPr>
          <p:cNvPr id="894" name="Google Shape;894;p39"/>
          <p:cNvSpPr txBox="1"/>
          <p:nvPr/>
        </p:nvSpPr>
        <p:spPr>
          <a:xfrm>
            <a:off x="3390875" y="170937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Технология две</a:t>
            </a:r>
            <a:endParaRPr/>
          </a:p>
        </p:txBody>
      </p:sp>
      <p:sp>
        <p:nvSpPr>
          <p:cNvPr id="895" name="Google Shape;895;p39"/>
          <p:cNvSpPr txBox="1"/>
          <p:nvPr/>
        </p:nvSpPr>
        <p:spPr>
          <a:xfrm>
            <a:off x="6337275" y="169077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Технология три</a:t>
            </a:r>
            <a:endParaRPr/>
          </a:p>
        </p:txBody>
      </p:sp>
      <p:sp>
        <p:nvSpPr>
          <p:cNvPr id="896" name="Google Shape;896;p39"/>
          <p:cNvSpPr/>
          <p:nvPr/>
        </p:nvSpPr>
        <p:spPr>
          <a:xfrm>
            <a:off x="1926175" y="2194275"/>
            <a:ext cx="331500" cy="31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9"/>
          <p:cNvSpPr/>
          <p:nvPr/>
        </p:nvSpPr>
        <p:spPr>
          <a:xfrm>
            <a:off x="2307175" y="2194275"/>
            <a:ext cx="331500" cy="31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9"/>
          <p:cNvSpPr/>
          <p:nvPr/>
        </p:nvSpPr>
        <p:spPr>
          <a:xfrm>
            <a:off x="5288825" y="2194275"/>
            <a:ext cx="331500" cy="31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9"/>
          <p:cNvSpPr txBox="1"/>
          <p:nvPr/>
        </p:nvSpPr>
        <p:spPr>
          <a:xfrm>
            <a:off x="472700" y="3604500"/>
            <a:ext cx="201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Технология едноПрез</a:t>
            </a:r>
            <a:endParaRPr/>
          </a:p>
        </p:txBody>
      </p:sp>
      <p:sp>
        <p:nvSpPr>
          <p:cNvPr id="900" name="Google Shape;900;p39"/>
          <p:cNvSpPr/>
          <p:nvPr/>
        </p:nvSpPr>
        <p:spPr>
          <a:xfrm>
            <a:off x="8270475" y="2194275"/>
            <a:ext cx="331500" cy="31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9"/>
          <p:cNvSpPr/>
          <p:nvPr/>
        </p:nvSpPr>
        <p:spPr>
          <a:xfrm>
            <a:off x="416275" y="3567300"/>
            <a:ext cx="2264700" cy="43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9"/>
          <p:cNvSpPr/>
          <p:nvPr/>
        </p:nvSpPr>
        <p:spPr>
          <a:xfrm>
            <a:off x="2349475" y="4089400"/>
            <a:ext cx="331500" cy="31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9"/>
          <p:cNvSpPr txBox="1"/>
          <p:nvPr/>
        </p:nvSpPr>
        <p:spPr>
          <a:xfrm>
            <a:off x="472700" y="3585900"/>
            <a:ext cx="201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Презентация</a:t>
            </a:r>
            <a:endParaRPr/>
          </a:p>
        </p:txBody>
      </p:sp>
      <p:pic>
        <p:nvPicPr>
          <p:cNvPr id="904" name="Google Shape;9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625" y="2764037"/>
            <a:ext cx="3461600" cy="116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125" y="2840626"/>
            <a:ext cx="1079276" cy="1483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bg" sz="1300"/>
              <a:t>Представяне, обяснение на проекта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bg" sz="1300"/>
              <a:t>Отборът ни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bg" sz="1300"/>
              <a:t>Проблем, цел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bg" sz="1300"/>
              <a:t>Решение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bg" sz="1300"/>
              <a:t>Какви технологии ползваме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bg" sz="1300"/>
              <a:t>Кой с какви технологии е работил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bg" sz="1300"/>
              <a:t>timeline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1600"/>
              </a:spcAft>
              <a:buSzPts val="1300"/>
              <a:buChar char="-"/>
            </a:pPr>
            <a:r>
              <a:rPr lang="bg" sz="1300"/>
              <a:t>Демо</a:t>
            </a:r>
            <a:endParaRPr sz="1300"/>
          </a:p>
        </p:txBody>
      </p:sp>
      <p:sp>
        <p:nvSpPr>
          <p:cNvPr id="912" name="Google Shape;912;p40"/>
          <p:cNvSpPr/>
          <p:nvPr/>
        </p:nvSpPr>
        <p:spPr>
          <a:xfrm>
            <a:off x="566350" y="2523075"/>
            <a:ext cx="4110090" cy="667704"/>
          </a:xfrm>
          <a:custGeom>
            <a:avLst/>
            <a:gdLst/>
            <a:ahLst/>
            <a:cxnLst/>
            <a:rect l="l" t="t" r="r" b="b"/>
            <a:pathLst>
              <a:path w="204000" h="31555" extrusionOk="0">
                <a:moveTo>
                  <a:pt x="71039" y="30635"/>
                </a:moveTo>
                <a:cubicBezTo>
                  <a:pt x="58257" y="30163"/>
                  <a:pt x="18967" y="30541"/>
                  <a:pt x="7364" y="28654"/>
                </a:cubicBezTo>
                <a:cubicBezTo>
                  <a:pt x="-4239" y="26767"/>
                  <a:pt x="2223" y="23607"/>
                  <a:pt x="1421" y="19315"/>
                </a:cubicBezTo>
                <a:cubicBezTo>
                  <a:pt x="619" y="15023"/>
                  <a:pt x="-1739" y="6108"/>
                  <a:pt x="2553" y="2901"/>
                </a:cubicBezTo>
                <a:cubicBezTo>
                  <a:pt x="6845" y="-306"/>
                  <a:pt x="14486" y="118"/>
                  <a:pt x="27174" y="71"/>
                </a:cubicBezTo>
                <a:cubicBezTo>
                  <a:pt x="39862" y="24"/>
                  <a:pt x="65049" y="2146"/>
                  <a:pt x="78680" y="2618"/>
                </a:cubicBezTo>
                <a:cubicBezTo>
                  <a:pt x="92311" y="3090"/>
                  <a:pt x="99385" y="3184"/>
                  <a:pt x="108960" y="2901"/>
                </a:cubicBezTo>
                <a:cubicBezTo>
                  <a:pt x="118535" y="2618"/>
                  <a:pt x="126365" y="1297"/>
                  <a:pt x="136128" y="920"/>
                </a:cubicBezTo>
                <a:cubicBezTo>
                  <a:pt x="145892" y="543"/>
                  <a:pt x="156787" y="-542"/>
                  <a:pt x="167541" y="637"/>
                </a:cubicBezTo>
                <a:cubicBezTo>
                  <a:pt x="178295" y="1816"/>
                  <a:pt x="194898" y="5354"/>
                  <a:pt x="200652" y="7995"/>
                </a:cubicBezTo>
                <a:cubicBezTo>
                  <a:pt x="206406" y="10636"/>
                  <a:pt x="203199" y="13042"/>
                  <a:pt x="202067" y="16485"/>
                </a:cubicBezTo>
                <a:cubicBezTo>
                  <a:pt x="200935" y="19928"/>
                  <a:pt x="203341" y="26249"/>
                  <a:pt x="193860" y="28654"/>
                </a:cubicBezTo>
                <a:cubicBezTo>
                  <a:pt x="184380" y="31060"/>
                  <a:pt x="158202" y="30729"/>
                  <a:pt x="145184" y="30918"/>
                </a:cubicBezTo>
                <a:cubicBezTo>
                  <a:pt x="132166" y="31107"/>
                  <a:pt x="125940" y="29692"/>
                  <a:pt x="115752" y="29786"/>
                </a:cubicBezTo>
                <a:cubicBezTo>
                  <a:pt x="105564" y="29880"/>
                  <a:pt x="91509" y="31343"/>
                  <a:pt x="84057" y="31484"/>
                </a:cubicBezTo>
                <a:cubicBezTo>
                  <a:pt x="76605" y="31626"/>
                  <a:pt x="83821" y="31107"/>
                  <a:pt x="71039" y="30635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3" name="Google Shape;913;p40"/>
          <p:cNvSpPr/>
          <p:nvPr/>
        </p:nvSpPr>
        <p:spPr>
          <a:xfrm>
            <a:off x="400400" y="3121876"/>
            <a:ext cx="1969620" cy="400196"/>
          </a:xfrm>
          <a:custGeom>
            <a:avLst/>
            <a:gdLst/>
            <a:ahLst/>
            <a:cxnLst/>
            <a:rect l="l" t="t" r="r" b="b"/>
            <a:pathLst>
              <a:path w="204000" h="31555" extrusionOk="0">
                <a:moveTo>
                  <a:pt x="71039" y="30635"/>
                </a:moveTo>
                <a:cubicBezTo>
                  <a:pt x="58257" y="30163"/>
                  <a:pt x="18967" y="30541"/>
                  <a:pt x="7364" y="28654"/>
                </a:cubicBezTo>
                <a:cubicBezTo>
                  <a:pt x="-4239" y="26767"/>
                  <a:pt x="2223" y="23607"/>
                  <a:pt x="1421" y="19315"/>
                </a:cubicBezTo>
                <a:cubicBezTo>
                  <a:pt x="619" y="15023"/>
                  <a:pt x="-1739" y="6108"/>
                  <a:pt x="2553" y="2901"/>
                </a:cubicBezTo>
                <a:cubicBezTo>
                  <a:pt x="6845" y="-306"/>
                  <a:pt x="14486" y="118"/>
                  <a:pt x="27174" y="71"/>
                </a:cubicBezTo>
                <a:cubicBezTo>
                  <a:pt x="39862" y="24"/>
                  <a:pt x="65049" y="2146"/>
                  <a:pt x="78680" y="2618"/>
                </a:cubicBezTo>
                <a:cubicBezTo>
                  <a:pt x="92311" y="3090"/>
                  <a:pt x="99385" y="3184"/>
                  <a:pt x="108960" y="2901"/>
                </a:cubicBezTo>
                <a:cubicBezTo>
                  <a:pt x="118535" y="2618"/>
                  <a:pt x="126365" y="1297"/>
                  <a:pt x="136128" y="920"/>
                </a:cubicBezTo>
                <a:cubicBezTo>
                  <a:pt x="145892" y="543"/>
                  <a:pt x="156787" y="-542"/>
                  <a:pt x="167541" y="637"/>
                </a:cubicBezTo>
                <a:cubicBezTo>
                  <a:pt x="178295" y="1816"/>
                  <a:pt x="194898" y="5354"/>
                  <a:pt x="200652" y="7995"/>
                </a:cubicBezTo>
                <a:cubicBezTo>
                  <a:pt x="206406" y="10636"/>
                  <a:pt x="203199" y="13042"/>
                  <a:pt x="202067" y="16485"/>
                </a:cubicBezTo>
                <a:cubicBezTo>
                  <a:pt x="200935" y="19928"/>
                  <a:pt x="203341" y="26249"/>
                  <a:pt x="193860" y="28654"/>
                </a:cubicBezTo>
                <a:cubicBezTo>
                  <a:pt x="184380" y="31060"/>
                  <a:pt x="158202" y="30729"/>
                  <a:pt x="145184" y="30918"/>
                </a:cubicBezTo>
                <a:cubicBezTo>
                  <a:pt x="132166" y="31107"/>
                  <a:pt x="125940" y="29692"/>
                  <a:pt x="115752" y="29786"/>
                </a:cubicBezTo>
                <a:cubicBezTo>
                  <a:pt x="105564" y="29880"/>
                  <a:pt x="91509" y="31343"/>
                  <a:pt x="84057" y="31484"/>
                </a:cubicBezTo>
                <a:cubicBezTo>
                  <a:pt x="76605" y="31626"/>
                  <a:pt x="83821" y="31107"/>
                  <a:pt x="71039" y="30635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4" name="Google Shape;914;p40"/>
          <p:cNvSpPr txBox="1"/>
          <p:nvPr/>
        </p:nvSpPr>
        <p:spPr>
          <a:xfrm>
            <a:off x="3783325" y="1405900"/>
            <a:ext cx="5315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Предлагам проблемът да е преди решението и отбора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Не знам, де, така ни учат на Тийноватор и вече тъй съм свикнал</a:t>
            </a:r>
            <a:b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Според мен също е по-ефектно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AutoNum type="arabicPeriod"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Проблем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AutoNum type="arabicPeriod"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Решение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AutoNum type="arabicPeriod"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Кои сме ние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AutoNum type="arabicPeriod"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Какво сме използвали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AutoNum type="arabicPeriod"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Кой над какво е работил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AutoNum type="arabicPeriod"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Кога сме го работили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AutoNum type="arabicPeriod"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Демо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Това реално е точно моделът за презентиране на бизнес идея, без слайдът за market size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Началото, или ВЪВЕДЕНИЕТО, може да съдържа: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Малко въведение, като коментари ( „Радвам се, че съм тук с вас.“);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Елементи на привличане на вниманието на публиката (без импровизации);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Продължителност на речта ( колко време ще трябва да се измъчват , слушайки представянето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Презентация на проблем или цел;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Креативен елемент –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Обща информация – за какво ще се говори, защо и т.н – целта е да се намалят въпросите след презентацията.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„Тялото“ на презентацията, може да съдържа: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Основната гледна точка (защо правим това, защо смятаме и т.н);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Основни точки (процедури, проблеми, резултати, факти);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Дискусия ( за/против, предимства/недостатъци, преди/след)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Демо!!!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Визуални примери – графики, рисунки, форографии, диаграми.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 край</a:t>
            </a: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Обзор – преглед, на това което сте казали до момента;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Край (който е естествен завършек на това, което е бил акцент през цялото време)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Препоръки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Действие ( какво предстои от тук нататък, какво може да се направи);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Финални думи ( с какво искате, като впечатление да оставите вашата публика).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Основната идея, придържайки се към структурирана презентация е, да имате плавно и интересно протичане на информацията и да задържите интереса. Разбира се, може да разчитате на така наречената вътрешна структура на презентацията, като най-популярна такава е: За и Против, Казуа и Ефект, Поредица от мероприятия ( хронологични).</a:t>
            </a:r>
            <a:endParaRPr sz="11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"/>
          <p:cNvSpPr/>
          <p:nvPr/>
        </p:nvSpPr>
        <p:spPr>
          <a:xfrm>
            <a:off x="819303" y="2003575"/>
            <a:ext cx="7524000" cy="21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952957" y="2111850"/>
            <a:ext cx="7256700" cy="194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25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470" name="Google Shape;470;p25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25"/>
          <p:cNvGrpSpPr/>
          <p:nvPr/>
        </p:nvGrpSpPr>
        <p:grpSpPr>
          <a:xfrm>
            <a:off x="424246" y="183096"/>
            <a:ext cx="4577867" cy="1352080"/>
            <a:chOff x="4411970" y="1801825"/>
            <a:chExt cx="734586" cy="409262"/>
          </a:xfrm>
        </p:grpSpPr>
        <p:sp>
          <p:nvSpPr>
            <p:cNvPr id="476" name="Google Shape;476;p25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25"/>
          <p:cNvSpPr txBox="1"/>
          <p:nvPr/>
        </p:nvSpPr>
        <p:spPr>
          <a:xfrm>
            <a:off x="1641400" y="314550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2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Проблемът, който открихме:</a:t>
            </a:r>
            <a:endParaRPr sz="2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325" y="2184750"/>
            <a:ext cx="1762850" cy="17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650" y="2184746"/>
            <a:ext cx="2656049" cy="1880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25"/>
          <p:cNvGrpSpPr/>
          <p:nvPr/>
        </p:nvGrpSpPr>
        <p:grpSpPr>
          <a:xfrm>
            <a:off x="4127828" y="2503796"/>
            <a:ext cx="906928" cy="460701"/>
            <a:chOff x="4920150" y="1977875"/>
            <a:chExt cx="68525" cy="33800"/>
          </a:xfrm>
        </p:grpSpPr>
        <p:sp>
          <p:nvSpPr>
            <p:cNvPr id="482" name="Google Shape;482;p2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42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42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42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5"/>
          <p:cNvGrpSpPr/>
          <p:nvPr/>
        </p:nvGrpSpPr>
        <p:grpSpPr>
          <a:xfrm rot="10800000">
            <a:off x="4182909" y="3080465"/>
            <a:ext cx="906928" cy="460701"/>
            <a:chOff x="4920150" y="1977875"/>
            <a:chExt cx="68525" cy="33800"/>
          </a:xfrm>
        </p:grpSpPr>
        <p:sp>
          <p:nvSpPr>
            <p:cNvPr id="486" name="Google Shape;486;p25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42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42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42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5"/>
          <p:cNvGrpSpPr/>
          <p:nvPr/>
        </p:nvGrpSpPr>
        <p:grpSpPr>
          <a:xfrm>
            <a:off x="583484" y="314576"/>
            <a:ext cx="837090" cy="800396"/>
            <a:chOff x="3950316" y="3820307"/>
            <a:chExt cx="369805" cy="353782"/>
          </a:xfrm>
        </p:grpSpPr>
        <p:sp>
          <p:nvSpPr>
            <p:cNvPr id="490" name="Google Shape;490;p25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6"/>
          <p:cNvSpPr/>
          <p:nvPr/>
        </p:nvSpPr>
        <p:spPr>
          <a:xfrm>
            <a:off x="819303" y="2003575"/>
            <a:ext cx="7524000" cy="21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952957" y="2111850"/>
            <a:ext cx="7256700" cy="194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26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501" name="Google Shape;501;p26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rgbClr val="00CF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6"/>
          <p:cNvGrpSpPr/>
          <p:nvPr/>
        </p:nvGrpSpPr>
        <p:grpSpPr>
          <a:xfrm>
            <a:off x="424246" y="183096"/>
            <a:ext cx="4577867" cy="1352080"/>
            <a:chOff x="4411970" y="1801825"/>
            <a:chExt cx="734586" cy="409262"/>
          </a:xfrm>
        </p:grpSpPr>
        <p:sp>
          <p:nvSpPr>
            <p:cNvPr id="507" name="Google Shape;507;p2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26"/>
          <p:cNvSpPr txBox="1"/>
          <p:nvPr/>
        </p:nvSpPr>
        <p:spPr>
          <a:xfrm>
            <a:off x="1641400" y="314550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2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Решението, което измислихме:</a:t>
            </a:r>
            <a:endParaRPr sz="2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26"/>
          <p:cNvSpPr txBox="1"/>
          <p:nvPr/>
        </p:nvSpPr>
        <p:spPr>
          <a:xfrm>
            <a:off x="4532475" y="2129263"/>
            <a:ext cx="2594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52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Ve-Fi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11" name="Google Shape;511;p26"/>
          <p:cNvGrpSpPr/>
          <p:nvPr/>
        </p:nvGrpSpPr>
        <p:grpSpPr>
          <a:xfrm>
            <a:off x="5340280" y="3022969"/>
            <a:ext cx="978791" cy="800398"/>
            <a:chOff x="5216456" y="3725484"/>
            <a:chExt cx="356196" cy="265631"/>
          </a:xfrm>
        </p:grpSpPr>
        <p:sp>
          <p:nvSpPr>
            <p:cNvPr id="512" name="Google Shape;512;p26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26"/>
          <p:cNvGrpSpPr/>
          <p:nvPr/>
        </p:nvGrpSpPr>
        <p:grpSpPr>
          <a:xfrm>
            <a:off x="606518" y="314480"/>
            <a:ext cx="798481" cy="768908"/>
            <a:chOff x="2633037" y="1499873"/>
            <a:chExt cx="379002" cy="366112"/>
          </a:xfrm>
        </p:grpSpPr>
        <p:sp>
          <p:nvSpPr>
            <p:cNvPr id="515" name="Google Shape;515;p26"/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1" name="Google Shape;5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475" y="1891449"/>
            <a:ext cx="2384500" cy="23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"/>
          <p:cNvSpPr/>
          <p:nvPr/>
        </p:nvSpPr>
        <p:spPr>
          <a:xfrm>
            <a:off x="5140474" y="2076575"/>
            <a:ext cx="3066600" cy="723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1068325" y="911975"/>
            <a:ext cx="2949300" cy="723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9" name="Google Shape;5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00" y="911976"/>
            <a:ext cx="2578576" cy="8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275" y="2037275"/>
            <a:ext cx="2050801" cy="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7"/>
          <p:cNvSpPr txBox="1"/>
          <p:nvPr/>
        </p:nvSpPr>
        <p:spPr>
          <a:xfrm>
            <a:off x="3007425" y="2430425"/>
            <a:ext cx="1273500" cy="492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000"/>
              <a:buFont typeface="Montserrat"/>
              <a:buChar char="+"/>
            </a:pPr>
            <a:r>
              <a:rPr lang="bg" sz="1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pyqt5</a:t>
            </a:r>
            <a:endParaRPr sz="1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000"/>
              <a:buFont typeface="Montserrat"/>
              <a:buChar char="+"/>
            </a:pPr>
            <a:r>
              <a:rPr lang="bg" sz="1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endParaRPr sz="1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2" name="Google Shape;532;p27"/>
          <p:cNvGrpSpPr/>
          <p:nvPr/>
        </p:nvGrpSpPr>
        <p:grpSpPr>
          <a:xfrm rot="5400000">
            <a:off x="3491111" y="1986570"/>
            <a:ext cx="329249" cy="146749"/>
            <a:chOff x="4920150" y="1977875"/>
            <a:chExt cx="68525" cy="33800"/>
          </a:xfrm>
        </p:grpSpPr>
        <p:sp>
          <p:nvSpPr>
            <p:cNvPr id="533" name="Google Shape;533;p27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6" name="Google Shape;536;p27"/>
          <p:cNvCxnSpPr>
            <a:stCxn id="528" idx="3"/>
            <a:endCxn id="527" idx="1"/>
          </p:cNvCxnSpPr>
          <p:nvPr/>
        </p:nvCxnSpPr>
        <p:spPr>
          <a:xfrm>
            <a:off x="4017625" y="1273925"/>
            <a:ext cx="1122900" cy="1164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FFD6E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7" name="Google Shape;537;p27"/>
          <p:cNvGrpSpPr/>
          <p:nvPr/>
        </p:nvGrpSpPr>
        <p:grpSpPr>
          <a:xfrm>
            <a:off x="6138145" y="2392113"/>
            <a:ext cx="329256" cy="146749"/>
            <a:chOff x="4920150" y="1977875"/>
            <a:chExt cx="68525" cy="33800"/>
          </a:xfrm>
        </p:grpSpPr>
        <p:sp>
          <p:nvSpPr>
            <p:cNvPr id="538" name="Google Shape;538;p27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7"/>
          <p:cNvGrpSpPr/>
          <p:nvPr/>
        </p:nvGrpSpPr>
        <p:grpSpPr>
          <a:xfrm rot="10800000" flipH="1">
            <a:off x="343396" y="3562471"/>
            <a:ext cx="4577867" cy="1352080"/>
            <a:chOff x="4411970" y="1801825"/>
            <a:chExt cx="734586" cy="409262"/>
          </a:xfrm>
        </p:grpSpPr>
        <p:sp>
          <p:nvSpPr>
            <p:cNvPr id="542" name="Google Shape;542;p27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Google Shape;544;p27"/>
          <p:cNvSpPr txBox="1"/>
          <p:nvPr/>
        </p:nvSpPr>
        <p:spPr>
          <a:xfrm>
            <a:off x="1560550" y="3922525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2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Технологиите, които използваме:</a:t>
            </a:r>
            <a:endParaRPr sz="2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27"/>
          <p:cNvSpPr/>
          <p:nvPr/>
        </p:nvSpPr>
        <p:spPr>
          <a:xfrm>
            <a:off x="547200" y="3922525"/>
            <a:ext cx="807837" cy="800409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27"/>
          <p:cNvGrpSpPr/>
          <p:nvPr/>
        </p:nvGrpSpPr>
        <p:grpSpPr>
          <a:xfrm>
            <a:off x="3270524" y="993082"/>
            <a:ext cx="613889" cy="492602"/>
            <a:chOff x="7918997" y="3714687"/>
            <a:chExt cx="392111" cy="280206"/>
          </a:xfrm>
        </p:grpSpPr>
        <p:sp>
          <p:nvSpPr>
            <p:cNvPr id="547" name="Google Shape;547;p27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27"/>
          <p:cNvGrpSpPr/>
          <p:nvPr/>
        </p:nvGrpSpPr>
        <p:grpSpPr>
          <a:xfrm>
            <a:off x="5312225" y="2185153"/>
            <a:ext cx="502724" cy="492600"/>
            <a:chOff x="2567841" y="1994124"/>
            <a:chExt cx="399812" cy="306477"/>
          </a:xfrm>
        </p:grpSpPr>
        <p:sp>
          <p:nvSpPr>
            <p:cNvPr id="553" name="Google Shape;553;p27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27"/>
          <p:cNvGrpSpPr/>
          <p:nvPr/>
        </p:nvGrpSpPr>
        <p:grpSpPr>
          <a:xfrm>
            <a:off x="5089859" y="3922337"/>
            <a:ext cx="851996" cy="992013"/>
            <a:chOff x="3086313" y="2877049"/>
            <a:chExt cx="320143" cy="392581"/>
          </a:xfrm>
        </p:grpSpPr>
        <p:sp>
          <p:nvSpPr>
            <p:cNvPr id="557" name="Google Shape;557;p27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9" name="Google Shape;5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50" y="362775"/>
            <a:ext cx="1273500" cy="12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"/>
          <p:cNvSpPr/>
          <p:nvPr/>
        </p:nvSpPr>
        <p:spPr>
          <a:xfrm>
            <a:off x="2175625" y="3512575"/>
            <a:ext cx="1369200" cy="13161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"/>
          <p:cNvSpPr/>
          <p:nvPr/>
        </p:nvSpPr>
        <p:spPr>
          <a:xfrm>
            <a:off x="5299825" y="3512575"/>
            <a:ext cx="1369200" cy="13161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6890050" y="2584275"/>
            <a:ext cx="1369200" cy="1316100"/>
          </a:xfrm>
          <a:prstGeom prst="ellipse">
            <a:avLst/>
          </a:prstGeom>
          <a:noFill/>
          <a:ln w="76200" cap="flat" cmpd="sng">
            <a:solidFill>
              <a:srgbClr val="42D9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8"/>
          <p:cNvSpPr/>
          <p:nvPr/>
        </p:nvSpPr>
        <p:spPr>
          <a:xfrm>
            <a:off x="6367475" y="453125"/>
            <a:ext cx="1613100" cy="1613100"/>
          </a:xfrm>
          <a:prstGeom prst="ellipse">
            <a:avLst/>
          </a:prstGeom>
          <a:noFill/>
          <a:ln w="76200" cap="flat" cmpd="sng">
            <a:solidFill>
              <a:srgbClr val="42D9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28"/>
          <p:cNvGrpSpPr/>
          <p:nvPr/>
        </p:nvGrpSpPr>
        <p:grpSpPr>
          <a:xfrm>
            <a:off x="424246" y="183096"/>
            <a:ext cx="4577867" cy="1352080"/>
            <a:chOff x="4411970" y="1801825"/>
            <a:chExt cx="734586" cy="409262"/>
          </a:xfrm>
        </p:grpSpPr>
        <p:sp>
          <p:nvSpPr>
            <p:cNvPr id="579" name="Google Shape;579;p28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28"/>
          <p:cNvSpPr txBox="1"/>
          <p:nvPr/>
        </p:nvSpPr>
        <p:spPr>
          <a:xfrm>
            <a:off x="2215600" y="484975"/>
            <a:ext cx="223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2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Отбор VLAN</a:t>
            </a:r>
            <a:endParaRPr sz="2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82" name="Google Shape;582;p28"/>
          <p:cNvGrpSpPr/>
          <p:nvPr/>
        </p:nvGrpSpPr>
        <p:grpSpPr>
          <a:xfrm>
            <a:off x="1735076" y="453136"/>
            <a:ext cx="438075" cy="556291"/>
            <a:chOff x="2667821" y="3361108"/>
            <a:chExt cx="273046" cy="337801"/>
          </a:xfrm>
        </p:grpSpPr>
        <p:sp>
          <p:nvSpPr>
            <p:cNvPr id="583" name="Google Shape;583;p28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28"/>
          <p:cNvGrpSpPr/>
          <p:nvPr/>
        </p:nvGrpSpPr>
        <p:grpSpPr>
          <a:xfrm>
            <a:off x="4210126" y="453136"/>
            <a:ext cx="438075" cy="556291"/>
            <a:chOff x="2667821" y="3361108"/>
            <a:chExt cx="273046" cy="337801"/>
          </a:xfrm>
        </p:grpSpPr>
        <p:sp>
          <p:nvSpPr>
            <p:cNvPr id="603" name="Google Shape;603;p28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8"/>
          <p:cNvGrpSpPr/>
          <p:nvPr/>
        </p:nvGrpSpPr>
        <p:grpSpPr>
          <a:xfrm>
            <a:off x="599785" y="346745"/>
            <a:ext cx="815225" cy="769085"/>
            <a:chOff x="6627639" y="2443884"/>
            <a:chExt cx="355993" cy="313247"/>
          </a:xfrm>
        </p:grpSpPr>
        <p:sp>
          <p:nvSpPr>
            <p:cNvPr id="623" name="Google Shape;623;p28"/>
            <p:cNvSpPr/>
            <p:nvPr/>
          </p:nvSpPr>
          <p:spPr>
            <a:xfrm>
              <a:off x="6627639" y="2444266"/>
              <a:ext cx="92807" cy="87941"/>
            </a:xfrm>
            <a:custGeom>
              <a:avLst/>
              <a:gdLst/>
              <a:ahLst/>
              <a:cxnLst/>
              <a:rect l="l" t="t" r="r" b="b"/>
              <a:pathLst>
                <a:path w="2918" h="2765" extrusionOk="0">
                  <a:moveTo>
                    <a:pt x="977" y="324"/>
                  </a:moveTo>
                  <a:cubicBezTo>
                    <a:pt x="1037" y="336"/>
                    <a:pt x="1073" y="372"/>
                    <a:pt x="1108" y="419"/>
                  </a:cubicBezTo>
                  <a:lnTo>
                    <a:pt x="1608" y="1193"/>
                  </a:lnTo>
                  <a:lnTo>
                    <a:pt x="953" y="1622"/>
                  </a:lnTo>
                  <a:lnTo>
                    <a:pt x="441" y="848"/>
                  </a:lnTo>
                  <a:cubicBezTo>
                    <a:pt x="382" y="753"/>
                    <a:pt x="406" y="622"/>
                    <a:pt x="501" y="562"/>
                  </a:cubicBezTo>
                  <a:lnTo>
                    <a:pt x="811" y="360"/>
                  </a:lnTo>
                  <a:cubicBezTo>
                    <a:pt x="834" y="324"/>
                    <a:pt x="882" y="324"/>
                    <a:pt x="930" y="324"/>
                  </a:cubicBezTo>
                  <a:close/>
                  <a:moveTo>
                    <a:pt x="1965" y="1336"/>
                  </a:moveTo>
                  <a:lnTo>
                    <a:pt x="2227" y="1526"/>
                  </a:lnTo>
                  <a:lnTo>
                    <a:pt x="1013" y="2336"/>
                  </a:lnTo>
                  <a:lnTo>
                    <a:pt x="942" y="2027"/>
                  </a:lnTo>
                  <a:lnTo>
                    <a:pt x="1965" y="1336"/>
                  </a:lnTo>
                  <a:close/>
                  <a:moveTo>
                    <a:pt x="922" y="0"/>
                  </a:moveTo>
                  <a:cubicBezTo>
                    <a:pt x="819" y="0"/>
                    <a:pt x="719" y="34"/>
                    <a:pt x="632" y="86"/>
                  </a:cubicBezTo>
                  <a:lnTo>
                    <a:pt x="322" y="300"/>
                  </a:lnTo>
                  <a:cubicBezTo>
                    <a:pt x="84" y="455"/>
                    <a:pt x="1" y="788"/>
                    <a:pt x="168" y="1026"/>
                  </a:cubicBezTo>
                  <a:lnTo>
                    <a:pt x="692" y="1812"/>
                  </a:lnTo>
                  <a:lnTo>
                    <a:pt x="680" y="1812"/>
                  </a:lnTo>
                  <a:lnTo>
                    <a:pt x="632" y="1860"/>
                  </a:lnTo>
                  <a:lnTo>
                    <a:pt x="215" y="2515"/>
                  </a:lnTo>
                  <a:cubicBezTo>
                    <a:pt x="168" y="2586"/>
                    <a:pt x="180" y="2693"/>
                    <a:pt x="263" y="2741"/>
                  </a:cubicBezTo>
                  <a:cubicBezTo>
                    <a:pt x="287" y="2753"/>
                    <a:pt x="322" y="2765"/>
                    <a:pt x="346" y="2765"/>
                  </a:cubicBezTo>
                  <a:cubicBezTo>
                    <a:pt x="406" y="2765"/>
                    <a:pt x="453" y="2741"/>
                    <a:pt x="477" y="2693"/>
                  </a:cubicBezTo>
                  <a:lnTo>
                    <a:pt x="692" y="2360"/>
                  </a:lnTo>
                  <a:lnTo>
                    <a:pt x="739" y="2538"/>
                  </a:lnTo>
                  <a:cubicBezTo>
                    <a:pt x="751" y="2622"/>
                    <a:pt x="811" y="2681"/>
                    <a:pt x="870" y="2705"/>
                  </a:cubicBezTo>
                  <a:cubicBezTo>
                    <a:pt x="894" y="2717"/>
                    <a:pt x="930" y="2717"/>
                    <a:pt x="953" y="2717"/>
                  </a:cubicBezTo>
                  <a:cubicBezTo>
                    <a:pt x="1001" y="2717"/>
                    <a:pt x="1049" y="2705"/>
                    <a:pt x="1073" y="2693"/>
                  </a:cubicBezTo>
                  <a:lnTo>
                    <a:pt x="2525" y="1741"/>
                  </a:lnTo>
                  <a:cubicBezTo>
                    <a:pt x="2585" y="1693"/>
                    <a:pt x="2620" y="1634"/>
                    <a:pt x="2620" y="1562"/>
                  </a:cubicBezTo>
                  <a:cubicBezTo>
                    <a:pt x="2620" y="1491"/>
                    <a:pt x="2597" y="1407"/>
                    <a:pt x="2537" y="1372"/>
                  </a:cubicBezTo>
                  <a:lnTo>
                    <a:pt x="2382" y="1253"/>
                  </a:lnTo>
                  <a:lnTo>
                    <a:pt x="2775" y="1193"/>
                  </a:lnTo>
                  <a:cubicBezTo>
                    <a:pt x="2847" y="1169"/>
                    <a:pt x="2918" y="1086"/>
                    <a:pt x="2906" y="991"/>
                  </a:cubicBezTo>
                  <a:cubicBezTo>
                    <a:pt x="2895" y="914"/>
                    <a:pt x="2835" y="858"/>
                    <a:pt x="2751" y="858"/>
                  </a:cubicBezTo>
                  <a:cubicBezTo>
                    <a:pt x="2744" y="858"/>
                    <a:pt x="2736" y="859"/>
                    <a:pt x="2727" y="860"/>
                  </a:cubicBezTo>
                  <a:lnTo>
                    <a:pt x="1965" y="979"/>
                  </a:lnTo>
                  <a:cubicBezTo>
                    <a:pt x="1942" y="979"/>
                    <a:pt x="1930" y="991"/>
                    <a:pt x="1906" y="1014"/>
                  </a:cubicBezTo>
                  <a:lnTo>
                    <a:pt x="1894" y="1026"/>
                  </a:lnTo>
                  <a:lnTo>
                    <a:pt x="1370" y="241"/>
                  </a:lnTo>
                  <a:cubicBezTo>
                    <a:pt x="1299" y="122"/>
                    <a:pt x="1180" y="38"/>
                    <a:pt x="1037" y="14"/>
                  </a:cubicBezTo>
                  <a:cubicBezTo>
                    <a:pt x="999" y="5"/>
                    <a:pt x="960" y="0"/>
                    <a:pt x="9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6891589" y="2443884"/>
              <a:ext cx="92044" cy="86446"/>
            </a:xfrm>
            <a:custGeom>
              <a:avLst/>
              <a:gdLst/>
              <a:ahLst/>
              <a:cxnLst/>
              <a:rect l="l" t="t" r="r" b="b"/>
              <a:pathLst>
                <a:path w="2894" h="2718" extrusionOk="0">
                  <a:moveTo>
                    <a:pt x="1984" y="331"/>
                  </a:moveTo>
                  <a:cubicBezTo>
                    <a:pt x="2025" y="331"/>
                    <a:pt x="2060" y="345"/>
                    <a:pt x="2096" y="372"/>
                  </a:cubicBezTo>
                  <a:lnTo>
                    <a:pt x="2406" y="574"/>
                  </a:lnTo>
                  <a:cubicBezTo>
                    <a:pt x="2513" y="634"/>
                    <a:pt x="2525" y="753"/>
                    <a:pt x="2465" y="860"/>
                  </a:cubicBezTo>
                  <a:lnTo>
                    <a:pt x="1953" y="1634"/>
                  </a:lnTo>
                  <a:lnTo>
                    <a:pt x="1298" y="1205"/>
                  </a:lnTo>
                  <a:lnTo>
                    <a:pt x="1810" y="431"/>
                  </a:lnTo>
                  <a:cubicBezTo>
                    <a:pt x="1846" y="384"/>
                    <a:pt x="1882" y="348"/>
                    <a:pt x="1941" y="336"/>
                  </a:cubicBezTo>
                  <a:cubicBezTo>
                    <a:pt x="1956" y="333"/>
                    <a:pt x="1970" y="331"/>
                    <a:pt x="1984" y="331"/>
                  </a:cubicBezTo>
                  <a:close/>
                  <a:moveTo>
                    <a:pt x="917" y="1348"/>
                  </a:moveTo>
                  <a:lnTo>
                    <a:pt x="977" y="1384"/>
                  </a:lnTo>
                  <a:lnTo>
                    <a:pt x="1941" y="2015"/>
                  </a:lnTo>
                  <a:lnTo>
                    <a:pt x="1882" y="2348"/>
                  </a:lnTo>
                  <a:lnTo>
                    <a:pt x="667" y="1538"/>
                  </a:lnTo>
                  <a:lnTo>
                    <a:pt x="917" y="1348"/>
                  </a:lnTo>
                  <a:close/>
                  <a:moveTo>
                    <a:pt x="1989" y="0"/>
                  </a:moveTo>
                  <a:cubicBezTo>
                    <a:pt x="1951" y="0"/>
                    <a:pt x="1911" y="5"/>
                    <a:pt x="1870" y="14"/>
                  </a:cubicBezTo>
                  <a:cubicBezTo>
                    <a:pt x="1739" y="38"/>
                    <a:pt x="1620" y="110"/>
                    <a:pt x="1525" y="229"/>
                  </a:cubicBezTo>
                  <a:lnTo>
                    <a:pt x="1025" y="1003"/>
                  </a:lnTo>
                  <a:lnTo>
                    <a:pt x="1013" y="991"/>
                  </a:lnTo>
                  <a:cubicBezTo>
                    <a:pt x="989" y="979"/>
                    <a:pt x="965" y="979"/>
                    <a:pt x="953" y="967"/>
                  </a:cubicBezTo>
                  <a:lnTo>
                    <a:pt x="191" y="848"/>
                  </a:lnTo>
                  <a:cubicBezTo>
                    <a:pt x="177" y="844"/>
                    <a:pt x="163" y="843"/>
                    <a:pt x="150" y="843"/>
                  </a:cubicBezTo>
                  <a:cubicBezTo>
                    <a:pt x="76" y="843"/>
                    <a:pt x="23" y="898"/>
                    <a:pt x="13" y="979"/>
                  </a:cubicBezTo>
                  <a:cubicBezTo>
                    <a:pt x="1" y="1062"/>
                    <a:pt x="60" y="1146"/>
                    <a:pt x="143" y="1157"/>
                  </a:cubicBezTo>
                  <a:lnTo>
                    <a:pt x="536" y="1217"/>
                  </a:lnTo>
                  <a:lnTo>
                    <a:pt x="382" y="1336"/>
                  </a:lnTo>
                  <a:cubicBezTo>
                    <a:pt x="322" y="1372"/>
                    <a:pt x="298" y="1455"/>
                    <a:pt x="298" y="1527"/>
                  </a:cubicBezTo>
                  <a:cubicBezTo>
                    <a:pt x="298" y="1598"/>
                    <a:pt x="334" y="1658"/>
                    <a:pt x="394" y="1705"/>
                  </a:cubicBezTo>
                  <a:lnTo>
                    <a:pt x="1846" y="2658"/>
                  </a:lnTo>
                  <a:cubicBezTo>
                    <a:pt x="1870" y="2681"/>
                    <a:pt x="1918" y="2681"/>
                    <a:pt x="1965" y="2681"/>
                  </a:cubicBezTo>
                  <a:cubicBezTo>
                    <a:pt x="1989" y="2681"/>
                    <a:pt x="2025" y="2681"/>
                    <a:pt x="2048" y="2670"/>
                  </a:cubicBezTo>
                  <a:cubicBezTo>
                    <a:pt x="2120" y="2646"/>
                    <a:pt x="2168" y="2586"/>
                    <a:pt x="2179" y="2503"/>
                  </a:cubicBezTo>
                  <a:lnTo>
                    <a:pt x="2227" y="2312"/>
                  </a:lnTo>
                  <a:lnTo>
                    <a:pt x="2441" y="2646"/>
                  </a:lnTo>
                  <a:cubicBezTo>
                    <a:pt x="2465" y="2681"/>
                    <a:pt x="2525" y="2717"/>
                    <a:pt x="2572" y="2717"/>
                  </a:cubicBezTo>
                  <a:cubicBezTo>
                    <a:pt x="2596" y="2717"/>
                    <a:pt x="2632" y="2705"/>
                    <a:pt x="2656" y="2681"/>
                  </a:cubicBezTo>
                  <a:cubicBezTo>
                    <a:pt x="2739" y="2646"/>
                    <a:pt x="2763" y="2539"/>
                    <a:pt x="2703" y="2467"/>
                  </a:cubicBezTo>
                  <a:lnTo>
                    <a:pt x="2287" y="1812"/>
                  </a:lnTo>
                  <a:lnTo>
                    <a:pt x="2239" y="1765"/>
                  </a:lnTo>
                  <a:lnTo>
                    <a:pt x="2227" y="1753"/>
                  </a:lnTo>
                  <a:lnTo>
                    <a:pt x="2739" y="979"/>
                  </a:lnTo>
                  <a:cubicBezTo>
                    <a:pt x="2894" y="788"/>
                    <a:pt x="2834" y="455"/>
                    <a:pt x="2584" y="288"/>
                  </a:cubicBezTo>
                  <a:lnTo>
                    <a:pt x="2275" y="86"/>
                  </a:lnTo>
                  <a:cubicBezTo>
                    <a:pt x="2188" y="34"/>
                    <a:pt x="2094" y="0"/>
                    <a:pt x="1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6662498" y="2512201"/>
              <a:ext cx="288185" cy="244930"/>
            </a:xfrm>
            <a:custGeom>
              <a:avLst/>
              <a:gdLst/>
              <a:ahLst/>
              <a:cxnLst/>
              <a:rect l="l" t="t" r="r" b="b"/>
              <a:pathLst>
                <a:path w="9061" h="7701" extrusionOk="0">
                  <a:moveTo>
                    <a:pt x="4501" y="3379"/>
                  </a:moveTo>
                  <a:lnTo>
                    <a:pt x="7025" y="5975"/>
                  </a:lnTo>
                  <a:lnTo>
                    <a:pt x="6989" y="5975"/>
                  </a:lnTo>
                  <a:cubicBezTo>
                    <a:pt x="6977" y="5975"/>
                    <a:pt x="6965" y="5951"/>
                    <a:pt x="6942" y="5951"/>
                  </a:cubicBezTo>
                  <a:lnTo>
                    <a:pt x="6930" y="5951"/>
                  </a:lnTo>
                  <a:cubicBezTo>
                    <a:pt x="6918" y="5951"/>
                    <a:pt x="6906" y="5939"/>
                    <a:pt x="6870" y="5939"/>
                  </a:cubicBezTo>
                  <a:lnTo>
                    <a:pt x="6858" y="5939"/>
                  </a:lnTo>
                  <a:cubicBezTo>
                    <a:pt x="6846" y="5939"/>
                    <a:pt x="6823" y="5927"/>
                    <a:pt x="6799" y="5927"/>
                  </a:cubicBezTo>
                  <a:lnTo>
                    <a:pt x="6787" y="5927"/>
                  </a:lnTo>
                  <a:cubicBezTo>
                    <a:pt x="6763" y="5927"/>
                    <a:pt x="6751" y="5927"/>
                    <a:pt x="6739" y="5915"/>
                  </a:cubicBezTo>
                  <a:lnTo>
                    <a:pt x="6727" y="5915"/>
                  </a:lnTo>
                  <a:cubicBezTo>
                    <a:pt x="6704" y="5915"/>
                    <a:pt x="6692" y="5915"/>
                    <a:pt x="6680" y="5891"/>
                  </a:cubicBezTo>
                  <a:lnTo>
                    <a:pt x="6549" y="5891"/>
                  </a:lnTo>
                  <a:cubicBezTo>
                    <a:pt x="6525" y="5891"/>
                    <a:pt x="6513" y="5891"/>
                    <a:pt x="6501" y="5879"/>
                  </a:cubicBezTo>
                  <a:lnTo>
                    <a:pt x="6489" y="5879"/>
                  </a:lnTo>
                  <a:cubicBezTo>
                    <a:pt x="6465" y="5879"/>
                    <a:pt x="6442" y="5879"/>
                    <a:pt x="6430" y="5867"/>
                  </a:cubicBezTo>
                  <a:lnTo>
                    <a:pt x="6406" y="5867"/>
                  </a:lnTo>
                  <a:cubicBezTo>
                    <a:pt x="6025" y="5808"/>
                    <a:pt x="5572" y="5760"/>
                    <a:pt x="5120" y="5748"/>
                  </a:cubicBezTo>
                  <a:cubicBezTo>
                    <a:pt x="5037" y="5748"/>
                    <a:pt x="4953" y="5748"/>
                    <a:pt x="4882" y="5736"/>
                  </a:cubicBezTo>
                  <a:lnTo>
                    <a:pt x="4168" y="5736"/>
                  </a:lnTo>
                  <a:cubicBezTo>
                    <a:pt x="4025" y="5736"/>
                    <a:pt x="3882" y="5748"/>
                    <a:pt x="3751" y="5748"/>
                  </a:cubicBezTo>
                  <a:cubicBezTo>
                    <a:pt x="3346" y="5760"/>
                    <a:pt x="2953" y="5808"/>
                    <a:pt x="2620" y="5867"/>
                  </a:cubicBezTo>
                  <a:lnTo>
                    <a:pt x="2596" y="5867"/>
                  </a:lnTo>
                  <a:cubicBezTo>
                    <a:pt x="2584" y="5867"/>
                    <a:pt x="2560" y="5867"/>
                    <a:pt x="2536" y="5879"/>
                  </a:cubicBezTo>
                  <a:lnTo>
                    <a:pt x="2524" y="5879"/>
                  </a:lnTo>
                  <a:cubicBezTo>
                    <a:pt x="2513" y="5879"/>
                    <a:pt x="2501" y="5879"/>
                    <a:pt x="2477" y="5891"/>
                  </a:cubicBezTo>
                  <a:lnTo>
                    <a:pt x="2346" y="5891"/>
                  </a:lnTo>
                  <a:cubicBezTo>
                    <a:pt x="2334" y="5891"/>
                    <a:pt x="2322" y="5891"/>
                    <a:pt x="2298" y="5915"/>
                  </a:cubicBezTo>
                  <a:lnTo>
                    <a:pt x="2286" y="5915"/>
                  </a:lnTo>
                  <a:cubicBezTo>
                    <a:pt x="2274" y="5915"/>
                    <a:pt x="2263" y="5915"/>
                    <a:pt x="2239" y="5927"/>
                  </a:cubicBezTo>
                  <a:lnTo>
                    <a:pt x="2227" y="5927"/>
                  </a:lnTo>
                  <a:cubicBezTo>
                    <a:pt x="2215" y="5927"/>
                    <a:pt x="2203" y="5939"/>
                    <a:pt x="2167" y="5939"/>
                  </a:cubicBezTo>
                  <a:lnTo>
                    <a:pt x="2155" y="5939"/>
                  </a:lnTo>
                  <a:cubicBezTo>
                    <a:pt x="2143" y="5939"/>
                    <a:pt x="2120" y="5951"/>
                    <a:pt x="2096" y="5951"/>
                  </a:cubicBezTo>
                  <a:lnTo>
                    <a:pt x="2084" y="5951"/>
                  </a:lnTo>
                  <a:cubicBezTo>
                    <a:pt x="2060" y="5951"/>
                    <a:pt x="2048" y="5975"/>
                    <a:pt x="2036" y="5975"/>
                  </a:cubicBezTo>
                  <a:lnTo>
                    <a:pt x="2001" y="5975"/>
                  </a:lnTo>
                  <a:lnTo>
                    <a:pt x="4501" y="3379"/>
                  </a:lnTo>
                  <a:close/>
                  <a:moveTo>
                    <a:pt x="4620" y="6046"/>
                  </a:moveTo>
                  <a:cubicBezTo>
                    <a:pt x="5525" y="6058"/>
                    <a:pt x="6382" y="6153"/>
                    <a:pt x="6989" y="6320"/>
                  </a:cubicBezTo>
                  <a:lnTo>
                    <a:pt x="7001" y="6320"/>
                  </a:lnTo>
                  <a:cubicBezTo>
                    <a:pt x="7013" y="6320"/>
                    <a:pt x="7049" y="6332"/>
                    <a:pt x="7061" y="6332"/>
                  </a:cubicBezTo>
                  <a:lnTo>
                    <a:pt x="7073" y="6332"/>
                  </a:lnTo>
                  <a:lnTo>
                    <a:pt x="7216" y="6379"/>
                  </a:lnTo>
                  <a:cubicBezTo>
                    <a:pt x="7335" y="6415"/>
                    <a:pt x="7442" y="6451"/>
                    <a:pt x="7525" y="6498"/>
                  </a:cubicBezTo>
                  <a:cubicBezTo>
                    <a:pt x="7739" y="6594"/>
                    <a:pt x="7787" y="6689"/>
                    <a:pt x="7787" y="6713"/>
                  </a:cubicBezTo>
                  <a:cubicBezTo>
                    <a:pt x="7799" y="6772"/>
                    <a:pt x="7632" y="6975"/>
                    <a:pt x="6918" y="7153"/>
                  </a:cubicBezTo>
                  <a:cubicBezTo>
                    <a:pt x="6275" y="7296"/>
                    <a:pt x="5430" y="7391"/>
                    <a:pt x="4525" y="7391"/>
                  </a:cubicBezTo>
                  <a:cubicBezTo>
                    <a:pt x="3608" y="7391"/>
                    <a:pt x="2763" y="7296"/>
                    <a:pt x="2120" y="7153"/>
                  </a:cubicBezTo>
                  <a:cubicBezTo>
                    <a:pt x="1393" y="6975"/>
                    <a:pt x="1227" y="6772"/>
                    <a:pt x="1227" y="6713"/>
                  </a:cubicBezTo>
                  <a:cubicBezTo>
                    <a:pt x="1227" y="6689"/>
                    <a:pt x="1286" y="6594"/>
                    <a:pt x="1501" y="6498"/>
                  </a:cubicBezTo>
                  <a:cubicBezTo>
                    <a:pt x="1584" y="6451"/>
                    <a:pt x="1691" y="6403"/>
                    <a:pt x="1810" y="6379"/>
                  </a:cubicBezTo>
                  <a:lnTo>
                    <a:pt x="1941" y="6332"/>
                  </a:lnTo>
                  <a:lnTo>
                    <a:pt x="1965" y="6332"/>
                  </a:lnTo>
                  <a:cubicBezTo>
                    <a:pt x="1977" y="6332"/>
                    <a:pt x="2001" y="6320"/>
                    <a:pt x="2024" y="6320"/>
                  </a:cubicBezTo>
                  <a:lnTo>
                    <a:pt x="2036" y="6320"/>
                  </a:lnTo>
                  <a:cubicBezTo>
                    <a:pt x="2632" y="6165"/>
                    <a:pt x="3489" y="6058"/>
                    <a:pt x="4382" y="6046"/>
                  </a:cubicBezTo>
                  <a:close/>
                  <a:moveTo>
                    <a:pt x="1637" y="1"/>
                  </a:moveTo>
                  <a:cubicBezTo>
                    <a:pt x="1596" y="1"/>
                    <a:pt x="1554" y="16"/>
                    <a:pt x="1524" y="45"/>
                  </a:cubicBezTo>
                  <a:cubicBezTo>
                    <a:pt x="1465" y="105"/>
                    <a:pt x="1465" y="212"/>
                    <a:pt x="1524" y="272"/>
                  </a:cubicBezTo>
                  <a:lnTo>
                    <a:pt x="4298" y="3129"/>
                  </a:lnTo>
                  <a:lnTo>
                    <a:pt x="1334" y="6189"/>
                  </a:lnTo>
                  <a:lnTo>
                    <a:pt x="1322" y="6189"/>
                  </a:lnTo>
                  <a:cubicBezTo>
                    <a:pt x="1310" y="6189"/>
                    <a:pt x="1310" y="6213"/>
                    <a:pt x="1286" y="6213"/>
                  </a:cubicBezTo>
                  <a:cubicBezTo>
                    <a:pt x="1286" y="6213"/>
                    <a:pt x="1274" y="6213"/>
                    <a:pt x="1274" y="6225"/>
                  </a:cubicBezTo>
                  <a:cubicBezTo>
                    <a:pt x="1262" y="6225"/>
                    <a:pt x="1262" y="6237"/>
                    <a:pt x="1250" y="6237"/>
                  </a:cubicBezTo>
                  <a:cubicBezTo>
                    <a:pt x="1250" y="6237"/>
                    <a:pt x="1227" y="6237"/>
                    <a:pt x="1227" y="6248"/>
                  </a:cubicBezTo>
                  <a:lnTo>
                    <a:pt x="1215" y="6272"/>
                  </a:lnTo>
                  <a:cubicBezTo>
                    <a:pt x="1215" y="6272"/>
                    <a:pt x="1203" y="6272"/>
                    <a:pt x="1203" y="6284"/>
                  </a:cubicBezTo>
                  <a:lnTo>
                    <a:pt x="1191" y="6296"/>
                  </a:lnTo>
                  <a:lnTo>
                    <a:pt x="1167" y="6296"/>
                  </a:lnTo>
                  <a:lnTo>
                    <a:pt x="322" y="1105"/>
                  </a:lnTo>
                  <a:cubicBezTo>
                    <a:pt x="311" y="1019"/>
                    <a:pt x="233" y="972"/>
                    <a:pt x="165" y="972"/>
                  </a:cubicBezTo>
                  <a:cubicBezTo>
                    <a:pt x="158" y="972"/>
                    <a:pt x="150" y="973"/>
                    <a:pt x="143" y="974"/>
                  </a:cubicBezTo>
                  <a:cubicBezTo>
                    <a:pt x="60" y="986"/>
                    <a:pt x="0" y="1081"/>
                    <a:pt x="12" y="1153"/>
                  </a:cubicBezTo>
                  <a:lnTo>
                    <a:pt x="917" y="6713"/>
                  </a:lnTo>
                  <a:cubicBezTo>
                    <a:pt x="929" y="7034"/>
                    <a:pt x="1322" y="7260"/>
                    <a:pt x="2048" y="7439"/>
                  </a:cubicBezTo>
                  <a:cubicBezTo>
                    <a:pt x="2715" y="7606"/>
                    <a:pt x="3596" y="7701"/>
                    <a:pt x="4537" y="7701"/>
                  </a:cubicBezTo>
                  <a:cubicBezTo>
                    <a:pt x="5477" y="7701"/>
                    <a:pt x="6346" y="7606"/>
                    <a:pt x="7025" y="7439"/>
                  </a:cubicBezTo>
                  <a:cubicBezTo>
                    <a:pt x="7763" y="7260"/>
                    <a:pt x="8132" y="7022"/>
                    <a:pt x="8156" y="6713"/>
                  </a:cubicBezTo>
                  <a:lnTo>
                    <a:pt x="9061" y="1153"/>
                  </a:lnTo>
                  <a:cubicBezTo>
                    <a:pt x="9049" y="1081"/>
                    <a:pt x="8990" y="998"/>
                    <a:pt x="8894" y="986"/>
                  </a:cubicBezTo>
                  <a:cubicBezTo>
                    <a:pt x="8887" y="985"/>
                    <a:pt x="8880" y="984"/>
                    <a:pt x="8873" y="984"/>
                  </a:cubicBezTo>
                  <a:cubicBezTo>
                    <a:pt x="8795" y="984"/>
                    <a:pt x="8716" y="1041"/>
                    <a:pt x="8716" y="1117"/>
                  </a:cubicBezTo>
                  <a:lnTo>
                    <a:pt x="7870" y="6320"/>
                  </a:lnTo>
                  <a:lnTo>
                    <a:pt x="7858" y="6320"/>
                  </a:lnTo>
                  <a:lnTo>
                    <a:pt x="7835" y="6296"/>
                  </a:lnTo>
                  <a:cubicBezTo>
                    <a:pt x="7835" y="6296"/>
                    <a:pt x="7823" y="6296"/>
                    <a:pt x="7823" y="6284"/>
                  </a:cubicBezTo>
                  <a:lnTo>
                    <a:pt x="7811" y="6272"/>
                  </a:lnTo>
                  <a:cubicBezTo>
                    <a:pt x="7811" y="6272"/>
                    <a:pt x="7799" y="6272"/>
                    <a:pt x="7799" y="6248"/>
                  </a:cubicBezTo>
                  <a:cubicBezTo>
                    <a:pt x="7799" y="6248"/>
                    <a:pt x="7775" y="6237"/>
                    <a:pt x="7763" y="6237"/>
                  </a:cubicBezTo>
                  <a:cubicBezTo>
                    <a:pt x="7763" y="6237"/>
                    <a:pt x="7751" y="6237"/>
                    <a:pt x="7751" y="6225"/>
                  </a:cubicBezTo>
                  <a:cubicBezTo>
                    <a:pt x="7739" y="6225"/>
                    <a:pt x="7739" y="6213"/>
                    <a:pt x="7716" y="6213"/>
                  </a:cubicBezTo>
                  <a:lnTo>
                    <a:pt x="7704" y="6213"/>
                  </a:lnTo>
                  <a:lnTo>
                    <a:pt x="4739" y="3141"/>
                  </a:lnTo>
                  <a:lnTo>
                    <a:pt x="7513" y="272"/>
                  </a:lnTo>
                  <a:cubicBezTo>
                    <a:pt x="7573" y="212"/>
                    <a:pt x="7573" y="105"/>
                    <a:pt x="7513" y="45"/>
                  </a:cubicBezTo>
                  <a:cubicBezTo>
                    <a:pt x="7483" y="16"/>
                    <a:pt x="7442" y="1"/>
                    <a:pt x="7400" y="1"/>
                  </a:cubicBezTo>
                  <a:cubicBezTo>
                    <a:pt x="7358" y="1"/>
                    <a:pt x="7317" y="16"/>
                    <a:pt x="7287" y="45"/>
                  </a:cubicBezTo>
                  <a:lnTo>
                    <a:pt x="4525" y="2903"/>
                  </a:lnTo>
                  <a:lnTo>
                    <a:pt x="1751" y="45"/>
                  </a:lnTo>
                  <a:cubicBezTo>
                    <a:pt x="1721" y="16"/>
                    <a:pt x="1679" y="1"/>
                    <a:pt x="16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6" name="Google Shape;6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900" y="601552"/>
            <a:ext cx="1316248" cy="131624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8"/>
          <p:cNvSpPr/>
          <p:nvPr/>
        </p:nvSpPr>
        <p:spPr>
          <a:xfrm>
            <a:off x="3709600" y="2571750"/>
            <a:ext cx="1369200" cy="1316100"/>
          </a:xfrm>
          <a:prstGeom prst="ellipse">
            <a:avLst/>
          </a:prstGeom>
          <a:noFill/>
          <a:ln w="76200" cap="flat" cmpd="sng">
            <a:solidFill>
              <a:srgbClr val="42D9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8" name="Google Shape;6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900" y="2695650"/>
            <a:ext cx="10933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750" y="3626602"/>
            <a:ext cx="1093350" cy="109643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8"/>
          <p:cNvSpPr/>
          <p:nvPr/>
        </p:nvSpPr>
        <p:spPr>
          <a:xfrm>
            <a:off x="641650" y="2584275"/>
            <a:ext cx="1369200" cy="1316100"/>
          </a:xfrm>
          <a:prstGeom prst="ellipse">
            <a:avLst/>
          </a:prstGeom>
          <a:noFill/>
          <a:ln w="76200" cap="flat" cmpd="sng">
            <a:solidFill>
              <a:srgbClr val="42D9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8"/>
          <p:cNvSpPr txBox="1"/>
          <p:nvPr/>
        </p:nvSpPr>
        <p:spPr>
          <a:xfrm>
            <a:off x="2452675" y="2879500"/>
            <a:ext cx="81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Елена Чернева</a:t>
            </a:r>
            <a:endParaRPr sz="1000"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28"/>
          <p:cNvSpPr txBox="1"/>
          <p:nvPr/>
        </p:nvSpPr>
        <p:spPr>
          <a:xfrm>
            <a:off x="5556175" y="2879500"/>
            <a:ext cx="85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Стефани Пенчева</a:t>
            </a:r>
            <a:endParaRPr sz="1000"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28"/>
          <p:cNvSpPr txBox="1"/>
          <p:nvPr/>
        </p:nvSpPr>
        <p:spPr>
          <a:xfrm>
            <a:off x="3980725" y="4031100"/>
            <a:ext cx="88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Иоан Евгениев</a:t>
            </a:r>
            <a:endParaRPr sz="1000"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28"/>
          <p:cNvSpPr txBox="1"/>
          <p:nvPr/>
        </p:nvSpPr>
        <p:spPr>
          <a:xfrm>
            <a:off x="856525" y="4038175"/>
            <a:ext cx="88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Боян Жечев</a:t>
            </a:r>
            <a:endParaRPr sz="1000"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28"/>
          <p:cNvSpPr txBox="1"/>
          <p:nvPr/>
        </p:nvSpPr>
        <p:spPr>
          <a:xfrm>
            <a:off x="7133050" y="4078050"/>
            <a:ext cx="88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Николай</a:t>
            </a:r>
            <a:endParaRPr sz="1000"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Захариев</a:t>
            </a:r>
            <a:endParaRPr sz="1000"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6" name="Google Shape;636;p28"/>
          <p:cNvGrpSpPr/>
          <p:nvPr/>
        </p:nvGrpSpPr>
        <p:grpSpPr>
          <a:xfrm>
            <a:off x="5677474" y="2386907"/>
            <a:ext cx="613889" cy="492602"/>
            <a:chOff x="7918997" y="3714687"/>
            <a:chExt cx="392111" cy="280206"/>
          </a:xfrm>
        </p:grpSpPr>
        <p:sp>
          <p:nvSpPr>
            <p:cNvPr id="637" name="Google Shape;637;p28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28"/>
          <p:cNvSpPr txBox="1"/>
          <p:nvPr/>
        </p:nvSpPr>
        <p:spPr>
          <a:xfrm>
            <a:off x="5317426" y="759225"/>
            <a:ext cx="909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Боян </a:t>
            </a:r>
            <a:endParaRPr sz="1000"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Атанасов</a:t>
            </a:r>
            <a:endParaRPr sz="1000"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(ментор)</a:t>
            </a:r>
            <a:endParaRPr sz="1000"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3" name="Google Shape;643;p28"/>
          <p:cNvGrpSpPr/>
          <p:nvPr/>
        </p:nvGrpSpPr>
        <p:grpSpPr>
          <a:xfrm>
            <a:off x="5573550" y="388684"/>
            <a:ext cx="370930" cy="370549"/>
            <a:chOff x="2497275" y="2744159"/>
            <a:chExt cx="370930" cy="370549"/>
          </a:xfrm>
        </p:grpSpPr>
        <p:sp>
          <p:nvSpPr>
            <p:cNvPr id="644" name="Google Shape;644;p28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28"/>
          <p:cNvGrpSpPr/>
          <p:nvPr/>
        </p:nvGrpSpPr>
        <p:grpSpPr>
          <a:xfrm>
            <a:off x="2680043" y="2536045"/>
            <a:ext cx="360356" cy="343462"/>
            <a:chOff x="6870193" y="2295620"/>
            <a:chExt cx="360356" cy="343462"/>
          </a:xfrm>
        </p:grpSpPr>
        <p:sp>
          <p:nvSpPr>
            <p:cNvPr id="651" name="Google Shape;651;p28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28"/>
          <p:cNvGrpSpPr/>
          <p:nvPr/>
        </p:nvGrpSpPr>
        <p:grpSpPr>
          <a:xfrm>
            <a:off x="4242143" y="4570645"/>
            <a:ext cx="360356" cy="343462"/>
            <a:chOff x="6870193" y="2295620"/>
            <a:chExt cx="360356" cy="343462"/>
          </a:xfrm>
        </p:grpSpPr>
        <p:sp>
          <p:nvSpPr>
            <p:cNvPr id="654" name="Google Shape;654;p28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28"/>
          <p:cNvGrpSpPr/>
          <p:nvPr/>
        </p:nvGrpSpPr>
        <p:grpSpPr>
          <a:xfrm>
            <a:off x="7395593" y="4566845"/>
            <a:ext cx="360356" cy="343462"/>
            <a:chOff x="6870193" y="2295620"/>
            <a:chExt cx="360356" cy="343462"/>
          </a:xfrm>
        </p:grpSpPr>
        <p:sp>
          <p:nvSpPr>
            <p:cNvPr id="657" name="Google Shape;657;p28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8"/>
          <p:cNvGrpSpPr/>
          <p:nvPr/>
        </p:nvGrpSpPr>
        <p:grpSpPr>
          <a:xfrm>
            <a:off x="1117943" y="4566845"/>
            <a:ext cx="360356" cy="343462"/>
            <a:chOff x="6870193" y="2295620"/>
            <a:chExt cx="360356" cy="343462"/>
          </a:xfrm>
        </p:grpSpPr>
        <p:sp>
          <p:nvSpPr>
            <p:cNvPr id="660" name="Google Shape;660;p28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2" name="Google Shape;6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4175" y="2689750"/>
            <a:ext cx="1122100" cy="1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7950" y="3627871"/>
            <a:ext cx="1093350" cy="107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111" y="2705248"/>
            <a:ext cx="1074175" cy="10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0" name="Google Shape;670;p29"/>
          <p:cNvCxnSpPr/>
          <p:nvPr/>
        </p:nvCxnSpPr>
        <p:spPr>
          <a:xfrm>
            <a:off x="310450" y="2462400"/>
            <a:ext cx="81807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29"/>
          <p:cNvSpPr/>
          <p:nvPr/>
        </p:nvSpPr>
        <p:spPr>
          <a:xfrm>
            <a:off x="0" y="1703050"/>
            <a:ext cx="630000" cy="1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2" name="Google Shape;672;p29"/>
          <p:cNvCxnSpPr>
            <a:stCxn id="671" idx="1"/>
          </p:cNvCxnSpPr>
          <p:nvPr/>
        </p:nvCxnSpPr>
        <p:spPr>
          <a:xfrm>
            <a:off x="0" y="1784050"/>
            <a:ext cx="6300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673" name="Google Shape;673;p29"/>
          <p:cNvGrpSpPr/>
          <p:nvPr/>
        </p:nvGrpSpPr>
        <p:grpSpPr>
          <a:xfrm>
            <a:off x="333275" y="1015256"/>
            <a:ext cx="8180411" cy="3113014"/>
            <a:chOff x="0" y="1392000"/>
            <a:chExt cx="7883973" cy="3113014"/>
          </a:xfrm>
        </p:grpSpPr>
        <p:pic>
          <p:nvPicPr>
            <p:cNvPr id="674" name="Google Shape;67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462025"/>
              <a:ext cx="6505201" cy="304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9"/>
            <p:cNvPicPr preferRelativeResize="0"/>
            <p:nvPr/>
          </p:nvPicPr>
          <p:blipFill rotWithShape="1">
            <a:blip r:embed="rId3">
              <a:alphaModFix/>
            </a:blip>
            <a:srcRect l="32134" r="35689"/>
            <a:stretch/>
          </p:blipFill>
          <p:spPr>
            <a:xfrm>
              <a:off x="5790825" y="1392000"/>
              <a:ext cx="2093148" cy="3043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29"/>
          <p:cNvSpPr/>
          <p:nvPr/>
        </p:nvSpPr>
        <p:spPr>
          <a:xfrm>
            <a:off x="8513975" y="1705450"/>
            <a:ext cx="6300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7" name="Google Shape;677;p29"/>
          <p:cNvCxnSpPr>
            <a:stCxn id="676" idx="1"/>
          </p:cNvCxnSpPr>
          <p:nvPr/>
        </p:nvCxnSpPr>
        <p:spPr>
          <a:xfrm>
            <a:off x="8513975" y="1800700"/>
            <a:ext cx="6300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78" name="Google Shape;678;p29"/>
          <p:cNvSpPr txBox="1"/>
          <p:nvPr/>
        </p:nvSpPr>
        <p:spPr>
          <a:xfrm>
            <a:off x="706200" y="517725"/>
            <a:ext cx="1204800" cy="338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Сряда вечер</a:t>
            </a:r>
            <a:endParaRPr sz="1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9" name="Google Shape;679;p29"/>
          <p:cNvGrpSpPr/>
          <p:nvPr/>
        </p:nvGrpSpPr>
        <p:grpSpPr>
          <a:xfrm rot="5400000">
            <a:off x="1102136" y="1106495"/>
            <a:ext cx="329249" cy="146749"/>
            <a:chOff x="4920150" y="1977875"/>
            <a:chExt cx="68525" cy="33800"/>
          </a:xfrm>
        </p:grpSpPr>
        <p:sp>
          <p:nvSpPr>
            <p:cNvPr id="680" name="Google Shape;680;p29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29"/>
          <p:cNvSpPr txBox="1"/>
          <p:nvPr/>
        </p:nvSpPr>
        <p:spPr>
          <a:xfrm>
            <a:off x="166215" y="2636322"/>
            <a:ext cx="1204800" cy="492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Четвъртък сутрин</a:t>
            </a:r>
            <a:endParaRPr sz="1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84" name="Google Shape;684;p29"/>
          <p:cNvGrpSpPr/>
          <p:nvPr/>
        </p:nvGrpSpPr>
        <p:grpSpPr>
          <a:xfrm>
            <a:off x="1127511" y="3218824"/>
            <a:ext cx="329249" cy="146749"/>
            <a:chOff x="4920150" y="1977875"/>
            <a:chExt cx="68525" cy="33800"/>
          </a:xfrm>
        </p:grpSpPr>
        <p:sp>
          <p:nvSpPr>
            <p:cNvPr id="685" name="Google Shape;685;p29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29"/>
          <p:cNvSpPr txBox="1"/>
          <p:nvPr/>
        </p:nvSpPr>
        <p:spPr>
          <a:xfrm>
            <a:off x="2237815" y="1237997"/>
            <a:ext cx="1204800" cy="492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Четвъртък следобед</a:t>
            </a:r>
            <a:endParaRPr sz="1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89" name="Google Shape;689;p29"/>
          <p:cNvGrpSpPr/>
          <p:nvPr/>
        </p:nvGrpSpPr>
        <p:grpSpPr>
          <a:xfrm rot="5400000">
            <a:off x="3204636" y="2023124"/>
            <a:ext cx="329249" cy="146749"/>
            <a:chOff x="4920150" y="1977875"/>
            <a:chExt cx="68525" cy="33800"/>
          </a:xfrm>
        </p:grpSpPr>
        <p:sp>
          <p:nvSpPr>
            <p:cNvPr id="690" name="Google Shape;690;p29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29"/>
          <p:cNvSpPr txBox="1"/>
          <p:nvPr/>
        </p:nvSpPr>
        <p:spPr>
          <a:xfrm>
            <a:off x="4384465" y="379372"/>
            <a:ext cx="1204800" cy="492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Петък сутрин</a:t>
            </a:r>
            <a:endParaRPr sz="1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4" name="Google Shape;694;p29"/>
          <p:cNvGrpSpPr/>
          <p:nvPr/>
        </p:nvGrpSpPr>
        <p:grpSpPr>
          <a:xfrm rot="5400000">
            <a:off x="4816186" y="1045099"/>
            <a:ext cx="329249" cy="146749"/>
            <a:chOff x="4920150" y="1977875"/>
            <a:chExt cx="68525" cy="33800"/>
          </a:xfrm>
        </p:grpSpPr>
        <p:sp>
          <p:nvSpPr>
            <p:cNvPr id="695" name="Google Shape;695;p29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29"/>
          <p:cNvSpPr txBox="1"/>
          <p:nvPr/>
        </p:nvSpPr>
        <p:spPr>
          <a:xfrm>
            <a:off x="4907415" y="4128273"/>
            <a:ext cx="1204800" cy="492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Петък следобед</a:t>
            </a:r>
            <a:endParaRPr sz="1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9" name="Google Shape;699;p29"/>
          <p:cNvGrpSpPr/>
          <p:nvPr/>
        </p:nvGrpSpPr>
        <p:grpSpPr>
          <a:xfrm rot="-5400000">
            <a:off x="5187971" y="3724497"/>
            <a:ext cx="329249" cy="146749"/>
            <a:chOff x="4920150" y="1977875"/>
            <a:chExt cx="68525" cy="33800"/>
          </a:xfrm>
        </p:grpSpPr>
        <p:sp>
          <p:nvSpPr>
            <p:cNvPr id="700" name="Google Shape;700;p29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29"/>
          <p:cNvSpPr txBox="1"/>
          <p:nvPr/>
        </p:nvSpPr>
        <p:spPr>
          <a:xfrm>
            <a:off x="6824040" y="760922"/>
            <a:ext cx="1204800" cy="492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Събота рано сутрин</a:t>
            </a:r>
            <a:endParaRPr sz="10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04" name="Google Shape;704;p29"/>
          <p:cNvGrpSpPr/>
          <p:nvPr/>
        </p:nvGrpSpPr>
        <p:grpSpPr>
          <a:xfrm rot="5400000">
            <a:off x="7333661" y="1546049"/>
            <a:ext cx="329249" cy="146749"/>
            <a:chOff x="4920150" y="1977875"/>
            <a:chExt cx="68525" cy="33800"/>
          </a:xfrm>
        </p:grpSpPr>
        <p:sp>
          <p:nvSpPr>
            <p:cNvPr id="705" name="Google Shape;705;p29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29"/>
          <p:cNvGrpSpPr/>
          <p:nvPr/>
        </p:nvGrpSpPr>
        <p:grpSpPr>
          <a:xfrm>
            <a:off x="7378835" y="2290635"/>
            <a:ext cx="345265" cy="349848"/>
            <a:chOff x="3979435" y="1976585"/>
            <a:chExt cx="345265" cy="349848"/>
          </a:xfrm>
        </p:grpSpPr>
        <p:sp>
          <p:nvSpPr>
            <p:cNvPr id="709" name="Google Shape;709;p29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29"/>
          <p:cNvGrpSpPr/>
          <p:nvPr/>
        </p:nvGrpSpPr>
        <p:grpSpPr>
          <a:xfrm>
            <a:off x="1087120" y="1618560"/>
            <a:ext cx="359269" cy="335780"/>
            <a:chOff x="1748582" y="3372635"/>
            <a:chExt cx="359269" cy="335780"/>
          </a:xfrm>
        </p:grpSpPr>
        <p:sp>
          <p:nvSpPr>
            <p:cNvPr id="727" name="Google Shape;727;p29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8" name="Google Shape;728;p29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729" name="Google Shape;729;p29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2" name="Google Shape;732;p29"/>
          <p:cNvSpPr/>
          <p:nvPr/>
        </p:nvSpPr>
        <p:spPr>
          <a:xfrm>
            <a:off x="1814832" y="290595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>
            <a:off x="3580075" y="2407123"/>
            <a:ext cx="329262" cy="329254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" name="Google Shape;734;p29"/>
          <p:cNvGrpSpPr/>
          <p:nvPr/>
        </p:nvGrpSpPr>
        <p:grpSpPr>
          <a:xfrm>
            <a:off x="4813812" y="1731841"/>
            <a:ext cx="332757" cy="281833"/>
            <a:chOff x="6671087" y="2009304"/>
            <a:chExt cx="332757" cy="281833"/>
          </a:xfrm>
        </p:grpSpPr>
        <p:sp>
          <p:nvSpPr>
            <p:cNvPr id="735" name="Google Shape;735;p29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29"/>
          <p:cNvGrpSpPr/>
          <p:nvPr/>
        </p:nvGrpSpPr>
        <p:grpSpPr>
          <a:xfrm>
            <a:off x="5515613" y="2850176"/>
            <a:ext cx="344065" cy="368644"/>
            <a:chOff x="4149138" y="4121151"/>
            <a:chExt cx="344065" cy="368644"/>
          </a:xfrm>
        </p:grpSpPr>
        <p:sp>
          <p:nvSpPr>
            <p:cNvPr id="738" name="Google Shape;738;p29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0"/>
          <p:cNvSpPr txBox="1">
            <a:spLocks noGrp="1"/>
          </p:cNvSpPr>
          <p:nvPr>
            <p:ph type="title"/>
          </p:nvPr>
        </p:nvSpPr>
        <p:spPr>
          <a:xfrm>
            <a:off x="2037000" y="9630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51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51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55" name="Google Shape;755;p30"/>
          <p:cNvGrpSpPr/>
          <p:nvPr/>
        </p:nvGrpSpPr>
        <p:grpSpPr>
          <a:xfrm>
            <a:off x="3697012" y="2631999"/>
            <a:ext cx="1749998" cy="1225833"/>
            <a:chOff x="1748582" y="3372635"/>
            <a:chExt cx="359269" cy="335780"/>
          </a:xfrm>
        </p:grpSpPr>
        <p:sp>
          <p:nvSpPr>
            <p:cNvPr id="756" name="Google Shape;756;p30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0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758" name="Google Shape;758;p30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0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0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1"/>
          <p:cNvSpPr txBox="1">
            <a:spLocks noGrp="1"/>
          </p:cNvSpPr>
          <p:nvPr>
            <p:ph type="title"/>
          </p:nvPr>
        </p:nvSpPr>
        <p:spPr>
          <a:xfrm>
            <a:off x="1669500" y="1097750"/>
            <a:ext cx="5957400" cy="22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46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Какво научихме?</a:t>
            </a:r>
            <a:endParaRPr sz="46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66" name="Google Shape;766;p31"/>
          <p:cNvGrpSpPr/>
          <p:nvPr/>
        </p:nvGrpSpPr>
        <p:grpSpPr>
          <a:xfrm>
            <a:off x="4213903" y="2955486"/>
            <a:ext cx="716196" cy="1065820"/>
            <a:chOff x="1396957" y="4287365"/>
            <a:chExt cx="301861" cy="332871"/>
          </a:xfrm>
        </p:grpSpPr>
        <p:sp>
          <p:nvSpPr>
            <p:cNvPr id="767" name="Google Shape;767;p31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2"/>
          <p:cNvSpPr txBox="1">
            <a:spLocks noGrp="1"/>
          </p:cNvSpPr>
          <p:nvPr>
            <p:ph type="title"/>
          </p:nvPr>
        </p:nvSpPr>
        <p:spPr>
          <a:xfrm>
            <a:off x="1374150" y="1466275"/>
            <a:ext cx="6532200" cy="18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4400" b="1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Благодарим Ви за вниманието! &lt;3</a:t>
            </a:r>
            <a:endParaRPr sz="4400" b="1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7" name="Google Shape;787;p32"/>
          <p:cNvGrpSpPr/>
          <p:nvPr/>
        </p:nvGrpSpPr>
        <p:grpSpPr>
          <a:xfrm>
            <a:off x="3617174" y="3340672"/>
            <a:ext cx="1808264" cy="1113320"/>
            <a:chOff x="3961923" y="2486317"/>
            <a:chExt cx="364415" cy="220936"/>
          </a:xfrm>
        </p:grpSpPr>
        <p:sp>
          <p:nvSpPr>
            <p:cNvPr id="788" name="Google Shape;788;p32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Office PowerPoint</Application>
  <PresentationFormat>On-screen Show (16:9)</PresentationFormat>
  <Paragraphs>102</Paragraphs>
  <Slides>18</Slides>
  <Notes>18</Notes>
  <HiddenSlides>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Share Tech</vt:lpstr>
      <vt:lpstr>Maven Pro</vt:lpstr>
      <vt:lpstr>Fira Sans Extra Condensed Medium</vt:lpstr>
      <vt:lpstr>Advent Pro SemiBold</vt:lpstr>
      <vt:lpstr>Montserrat</vt:lpstr>
      <vt:lpstr>Nunito Light</vt:lpstr>
      <vt:lpstr>Calibri</vt:lpstr>
      <vt:lpstr>Livvic Light</vt:lpstr>
      <vt:lpstr>Fira Sans Condensed Medium</vt:lpstr>
      <vt:lpstr>Data Science Consulting by Slidesgo</vt:lpstr>
      <vt:lpstr>Hack TUES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Какво научихме?</vt:lpstr>
      <vt:lpstr>Благодарим Ви за вниманието! &lt;3</vt:lpstr>
      <vt:lpstr>PowerPoint Presentation</vt:lpstr>
      <vt:lpstr>Проблемът, който открихме</vt:lpstr>
      <vt:lpstr>Решението</vt:lpstr>
      <vt:lpstr>Здравейте! Ние сме VLAN :)</vt:lpstr>
      <vt:lpstr>Решението</vt:lpstr>
      <vt:lpstr>Цел на цялото действие </vt:lpstr>
      <vt:lpstr>Използвани технологии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TUES 9</dc:title>
  <cp:lastModifiedBy>HP</cp:lastModifiedBy>
  <cp:revision>2</cp:revision>
  <dcterms:modified xsi:type="dcterms:W3CDTF">2023-03-11T05:55:25Z</dcterms:modified>
</cp:coreProperties>
</file>